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62" r:id="rId5"/>
    <p:sldId id="261" r:id="rId6"/>
    <p:sldId id="263" r:id="rId7"/>
    <p:sldId id="264" r:id="rId8"/>
    <p:sldId id="259"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846"/>
    <a:srgbClr val="689A78"/>
    <a:srgbClr val="304437"/>
    <a:srgbClr val="00F206"/>
    <a:srgbClr val="57FF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66" d="100"/>
          <a:sy n="66" d="100"/>
        </p:scale>
        <p:origin x="2256" y="20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B655-95A3-BB78-800A-BE23E814DD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2E0BCB-75AE-5C59-1A05-AFD80DF6F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5E02A1-5AAB-C311-0175-C6963763AA31}"/>
              </a:ext>
            </a:extLst>
          </p:cNvPr>
          <p:cNvSpPr>
            <a:spLocks noGrp="1"/>
          </p:cNvSpPr>
          <p:nvPr>
            <p:ph type="dt" sz="half" idx="10"/>
          </p:nvPr>
        </p:nvSpPr>
        <p:spPr/>
        <p:txBody>
          <a:bodyPr/>
          <a:lstStyle/>
          <a:p>
            <a:fld id="{DF6CE042-33D3-4657-BDC8-C113AE9EF4AB}" type="datetimeFigureOut">
              <a:rPr lang="en-US" smtClean="0"/>
              <a:t>11/4/2024</a:t>
            </a:fld>
            <a:endParaRPr lang="en-US"/>
          </a:p>
        </p:txBody>
      </p:sp>
      <p:sp>
        <p:nvSpPr>
          <p:cNvPr id="5" name="Footer Placeholder 4">
            <a:extLst>
              <a:ext uri="{FF2B5EF4-FFF2-40B4-BE49-F238E27FC236}">
                <a16:creationId xmlns:a16="http://schemas.microsoft.com/office/drawing/2014/main" id="{5D3BEF59-1556-FB12-7FF4-DDEFBE4D4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7DF07-0A4E-814B-F47C-07501D6FE71A}"/>
              </a:ext>
            </a:extLst>
          </p:cNvPr>
          <p:cNvSpPr>
            <a:spLocks noGrp="1"/>
          </p:cNvSpPr>
          <p:nvPr>
            <p:ph type="sldNum" sz="quarter" idx="12"/>
          </p:nvPr>
        </p:nvSpPr>
        <p:spPr/>
        <p:txBody>
          <a:bodyPr/>
          <a:lstStyle/>
          <a:p>
            <a:fld id="{EF5CA6C8-4529-4B8F-8E63-3966A48727B2}" type="slidenum">
              <a:rPr lang="en-US" smtClean="0"/>
              <a:t>‹#›</a:t>
            </a:fld>
            <a:endParaRPr lang="en-US"/>
          </a:p>
        </p:txBody>
      </p:sp>
    </p:spTree>
    <p:extLst>
      <p:ext uri="{BB962C8B-B14F-4D97-AF65-F5344CB8AC3E}">
        <p14:creationId xmlns:p14="http://schemas.microsoft.com/office/powerpoint/2010/main" val="2305747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D6D06-BA78-AA17-2755-D7D535136D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F34991-6CE8-1056-1201-EBF6D37A0A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8034D-1B17-78AD-2C53-05FCE4D829EF}"/>
              </a:ext>
            </a:extLst>
          </p:cNvPr>
          <p:cNvSpPr>
            <a:spLocks noGrp="1"/>
          </p:cNvSpPr>
          <p:nvPr>
            <p:ph type="dt" sz="half" idx="10"/>
          </p:nvPr>
        </p:nvSpPr>
        <p:spPr/>
        <p:txBody>
          <a:bodyPr/>
          <a:lstStyle/>
          <a:p>
            <a:fld id="{DF6CE042-33D3-4657-BDC8-C113AE9EF4AB}" type="datetimeFigureOut">
              <a:rPr lang="en-US" smtClean="0"/>
              <a:t>11/4/2024</a:t>
            </a:fld>
            <a:endParaRPr lang="en-US"/>
          </a:p>
        </p:txBody>
      </p:sp>
      <p:sp>
        <p:nvSpPr>
          <p:cNvPr id="5" name="Footer Placeholder 4">
            <a:extLst>
              <a:ext uri="{FF2B5EF4-FFF2-40B4-BE49-F238E27FC236}">
                <a16:creationId xmlns:a16="http://schemas.microsoft.com/office/drawing/2014/main" id="{048B71C5-6861-DA75-0C6D-A6A701769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37640-07A4-7C57-7CF7-CDEF34802762}"/>
              </a:ext>
            </a:extLst>
          </p:cNvPr>
          <p:cNvSpPr>
            <a:spLocks noGrp="1"/>
          </p:cNvSpPr>
          <p:nvPr>
            <p:ph type="sldNum" sz="quarter" idx="12"/>
          </p:nvPr>
        </p:nvSpPr>
        <p:spPr/>
        <p:txBody>
          <a:bodyPr/>
          <a:lstStyle/>
          <a:p>
            <a:fld id="{EF5CA6C8-4529-4B8F-8E63-3966A48727B2}" type="slidenum">
              <a:rPr lang="en-US" smtClean="0"/>
              <a:t>‹#›</a:t>
            </a:fld>
            <a:endParaRPr lang="en-US"/>
          </a:p>
        </p:txBody>
      </p:sp>
    </p:spTree>
    <p:extLst>
      <p:ext uri="{BB962C8B-B14F-4D97-AF65-F5344CB8AC3E}">
        <p14:creationId xmlns:p14="http://schemas.microsoft.com/office/powerpoint/2010/main" val="1516988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4B4897-9A72-EF8E-8FB7-AB7AB5B288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466385-CCF6-AF22-A5BA-23615BBE09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55FEF-8494-C788-E7C3-6D80417C7A9A}"/>
              </a:ext>
            </a:extLst>
          </p:cNvPr>
          <p:cNvSpPr>
            <a:spLocks noGrp="1"/>
          </p:cNvSpPr>
          <p:nvPr>
            <p:ph type="dt" sz="half" idx="10"/>
          </p:nvPr>
        </p:nvSpPr>
        <p:spPr/>
        <p:txBody>
          <a:bodyPr/>
          <a:lstStyle/>
          <a:p>
            <a:fld id="{DF6CE042-33D3-4657-BDC8-C113AE9EF4AB}" type="datetimeFigureOut">
              <a:rPr lang="en-US" smtClean="0"/>
              <a:t>11/4/2024</a:t>
            </a:fld>
            <a:endParaRPr lang="en-US"/>
          </a:p>
        </p:txBody>
      </p:sp>
      <p:sp>
        <p:nvSpPr>
          <p:cNvPr id="5" name="Footer Placeholder 4">
            <a:extLst>
              <a:ext uri="{FF2B5EF4-FFF2-40B4-BE49-F238E27FC236}">
                <a16:creationId xmlns:a16="http://schemas.microsoft.com/office/drawing/2014/main" id="{DDA6D2E0-04D2-31C5-469D-3C7241ED3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5F8A82-9353-5ADE-AFD5-61D26F014F67}"/>
              </a:ext>
            </a:extLst>
          </p:cNvPr>
          <p:cNvSpPr>
            <a:spLocks noGrp="1"/>
          </p:cNvSpPr>
          <p:nvPr>
            <p:ph type="sldNum" sz="quarter" idx="12"/>
          </p:nvPr>
        </p:nvSpPr>
        <p:spPr/>
        <p:txBody>
          <a:bodyPr/>
          <a:lstStyle/>
          <a:p>
            <a:fld id="{EF5CA6C8-4529-4B8F-8E63-3966A48727B2}" type="slidenum">
              <a:rPr lang="en-US" smtClean="0"/>
              <a:t>‹#›</a:t>
            </a:fld>
            <a:endParaRPr lang="en-US"/>
          </a:p>
        </p:txBody>
      </p:sp>
    </p:spTree>
    <p:extLst>
      <p:ext uri="{BB962C8B-B14F-4D97-AF65-F5344CB8AC3E}">
        <p14:creationId xmlns:p14="http://schemas.microsoft.com/office/powerpoint/2010/main" val="105114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41C90-6659-4EA3-629E-3F66FB91FF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63388B-35FD-C3B8-D028-DC51E3C7FA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6CF16-663E-37AD-DCAC-1FBBF2CC7430}"/>
              </a:ext>
            </a:extLst>
          </p:cNvPr>
          <p:cNvSpPr>
            <a:spLocks noGrp="1"/>
          </p:cNvSpPr>
          <p:nvPr>
            <p:ph type="dt" sz="half" idx="10"/>
          </p:nvPr>
        </p:nvSpPr>
        <p:spPr/>
        <p:txBody>
          <a:bodyPr/>
          <a:lstStyle/>
          <a:p>
            <a:fld id="{DF6CE042-33D3-4657-BDC8-C113AE9EF4AB}" type="datetimeFigureOut">
              <a:rPr lang="en-US" smtClean="0"/>
              <a:t>11/4/2024</a:t>
            </a:fld>
            <a:endParaRPr lang="en-US"/>
          </a:p>
        </p:txBody>
      </p:sp>
      <p:sp>
        <p:nvSpPr>
          <p:cNvPr id="5" name="Footer Placeholder 4">
            <a:extLst>
              <a:ext uri="{FF2B5EF4-FFF2-40B4-BE49-F238E27FC236}">
                <a16:creationId xmlns:a16="http://schemas.microsoft.com/office/drawing/2014/main" id="{8E009E4F-35C4-4EC0-BDF2-E930879AD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A485E-8444-7B64-92FD-3D5182C90C6B}"/>
              </a:ext>
            </a:extLst>
          </p:cNvPr>
          <p:cNvSpPr>
            <a:spLocks noGrp="1"/>
          </p:cNvSpPr>
          <p:nvPr>
            <p:ph type="sldNum" sz="quarter" idx="12"/>
          </p:nvPr>
        </p:nvSpPr>
        <p:spPr/>
        <p:txBody>
          <a:bodyPr/>
          <a:lstStyle/>
          <a:p>
            <a:fld id="{EF5CA6C8-4529-4B8F-8E63-3966A48727B2}" type="slidenum">
              <a:rPr lang="en-US" smtClean="0"/>
              <a:t>‹#›</a:t>
            </a:fld>
            <a:endParaRPr lang="en-US"/>
          </a:p>
        </p:txBody>
      </p:sp>
    </p:spTree>
    <p:extLst>
      <p:ext uri="{BB962C8B-B14F-4D97-AF65-F5344CB8AC3E}">
        <p14:creationId xmlns:p14="http://schemas.microsoft.com/office/powerpoint/2010/main" val="1359828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1D75-F12C-E9C3-D5D5-25F9CE9E57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570A19-C450-D01E-04BC-1BBF878B607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18B7B5-3FD3-273A-8614-72C486DB8170}"/>
              </a:ext>
            </a:extLst>
          </p:cNvPr>
          <p:cNvSpPr>
            <a:spLocks noGrp="1"/>
          </p:cNvSpPr>
          <p:nvPr>
            <p:ph type="dt" sz="half" idx="10"/>
          </p:nvPr>
        </p:nvSpPr>
        <p:spPr/>
        <p:txBody>
          <a:bodyPr/>
          <a:lstStyle/>
          <a:p>
            <a:fld id="{DF6CE042-33D3-4657-BDC8-C113AE9EF4AB}" type="datetimeFigureOut">
              <a:rPr lang="en-US" smtClean="0"/>
              <a:t>11/4/2024</a:t>
            </a:fld>
            <a:endParaRPr lang="en-US"/>
          </a:p>
        </p:txBody>
      </p:sp>
      <p:sp>
        <p:nvSpPr>
          <p:cNvPr id="5" name="Footer Placeholder 4">
            <a:extLst>
              <a:ext uri="{FF2B5EF4-FFF2-40B4-BE49-F238E27FC236}">
                <a16:creationId xmlns:a16="http://schemas.microsoft.com/office/drawing/2014/main" id="{3E40E523-67F0-7620-8700-6643D2D576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E4F1B-2775-4719-FCD8-CD9D280E320F}"/>
              </a:ext>
            </a:extLst>
          </p:cNvPr>
          <p:cNvSpPr>
            <a:spLocks noGrp="1"/>
          </p:cNvSpPr>
          <p:nvPr>
            <p:ph type="sldNum" sz="quarter" idx="12"/>
          </p:nvPr>
        </p:nvSpPr>
        <p:spPr/>
        <p:txBody>
          <a:bodyPr/>
          <a:lstStyle/>
          <a:p>
            <a:fld id="{EF5CA6C8-4529-4B8F-8E63-3966A48727B2}" type="slidenum">
              <a:rPr lang="en-US" smtClean="0"/>
              <a:t>‹#›</a:t>
            </a:fld>
            <a:endParaRPr lang="en-US"/>
          </a:p>
        </p:txBody>
      </p:sp>
    </p:spTree>
    <p:extLst>
      <p:ext uri="{BB962C8B-B14F-4D97-AF65-F5344CB8AC3E}">
        <p14:creationId xmlns:p14="http://schemas.microsoft.com/office/powerpoint/2010/main" val="1621086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5B75-593D-7328-1476-CD7E27F524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EE7D2B-2D53-3CCD-9F15-E6D7C854D7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76F3A2-DF93-F5DA-D133-63DBF08EB1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C61DD5-A6AE-0E7B-04D1-4F95EE27B0F8}"/>
              </a:ext>
            </a:extLst>
          </p:cNvPr>
          <p:cNvSpPr>
            <a:spLocks noGrp="1"/>
          </p:cNvSpPr>
          <p:nvPr>
            <p:ph type="dt" sz="half" idx="10"/>
          </p:nvPr>
        </p:nvSpPr>
        <p:spPr/>
        <p:txBody>
          <a:bodyPr/>
          <a:lstStyle/>
          <a:p>
            <a:fld id="{DF6CE042-33D3-4657-BDC8-C113AE9EF4AB}" type="datetimeFigureOut">
              <a:rPr lang="en-US" smtClean="0"/>
              <a:t>11/4/2024</a:t>
            </a:fld>
            <a:endParaRPr lang="en-US"/>
          </a:p>
        </p:txBody>
      </p:sp>
      <p:sp>
        <p:nvSpPr>
          <p:cNvPr id="6" name="Footer Placeholder 5">
            <a:extLst>
              <a:ext uri="{FF2B5EF4-FFF2-40B4-BE49-F238E27FC236}">
                <a16:creationId xmlns:a16="http://schemas.microsoft.com/office/drawing/2014/main" id="{3EDCB36E-674F-65B4-9A44-2A83DD57D3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928E9-F777-07DD-B2CD-B9E4A0CCD3B8}"/>
              </a:ext>
            </a:extLst>
          </p:cNvPr>
          <p:cNvSpPr>
            <a:spLocks noGrp="1"/>
          </p:cNvSpPr>
          <p:nvPr>
            <p:ph type="sldNum" sz="quarter" idx="12"/>
          </p:nvPr>
        </p:nvSpPr>
        <p:spPr/>
        <p:txBody>
          <a:bodyPr/>
          <a:lstStyle/>
          <a:p>
            <a:fld id="{EF5CA6C8-4529-4B8F-8E63-3966A48727B2}" type="slidenum">
              <a:rPr lang="en-US" smtClean="0"/>
              <a:t>‹#›</a:t>
            </a:fld>
            <a:endParaRPr lang="en-US"/>
          </a:p>
        </p:txBody>
      </p:sp>
    </p:spTree>
    <p:extLst>
      <p:ext uri="{BB962C8B-B14F-4D97-AF65-F5344CB8AC3E}">
        <p14:creationId xmlns:p14="http://schemas.microsoft.com/office/powerpoint/2010/main" val="3978468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66E8-E008-D8BA-96EB-A0A2D23D2E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EC20B1-C864-D55F-6FD3-36E5AFC590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67F6BC-4167-7ACE-C887-C0A161E2DE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5FFADF-EBC0-0AA5-CF1E-1A0A815E2E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651947-F3E9-02E2-2D89-90851963CA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61A94F-6A8F-BC6C-C68E-B9A209F96D08}"/>
              </a:ext>
            </a:extLst>
          </p:cNvPr>
          <p:cNvSpPr>
            <a:spLocks noGrp="1"/>
          </p:cNvSpPr>
          <p:nvPr>
            <p:ph type="dt" sz="half" idx="10"/>
          </p:nvPr>
        </p:nvSpPr>
        <p:spPr/>
        <p:txBody>
          <a:bodyPr/>
          <a:lstStyle/>
          <a:p>
            <a:fld id="{DF6CE042-33D3-4657-BDC8-C113AE9EF4AB}" type="datetimeFigureOut">
              <a:rPr lang="en-US" smtClean="0"/>
              <a:t>11/4/2024</a:t>
            </a:fld>
            <a:endParaRPr lang="en-US"/>
          </a:p>
        </p:txBody>
      </p:sp>
      <p:sp>
        <p:nvSpPr>
          <p:cNvPr id="8" name="Footer Placeholder 7">
            <a:extLst>
              <a:ext uri="{FF2B5EF4-FFF2-40B4-BE49-F238E27FC236}">
                <a16:creationId xmlns:a16="http://schemas.microsoft.com/office/drawing/2014/main" id="{14B9390D-7C5E-C667-E5EC-F7450DDA57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5940EA-C0DF-56E2-4B03-6C36B4B85E58}"/>
              </a:ext>
            </a:extLst>
          </p:cNvPr>
          <p:cNvSpPr>
            <a:spLocks noGrp="1"/>
          </p:cNvSpPr>
          <p:nvPr>
            <p:ph type="sldNum" sz="quarter" idx="12"/>
          </p:nvPr>
        </p:nvSpPr>
        <p:spPr/>
        <p:txBody>
          <a:bodyPr/>
          <a:lstStyle/>
          <a:p>
            <a:fld id="{EF5CA6C8-4529-4B8F-8E63-3966A48727B2}" type="slidenum">
              <a:rPr lang="en-US" smtClean="0"/>
              <a:t>‹#›</a:t>
            </a:fld>
            <a:endParaRPr lang="en-US"/>
          </a:p>
        </p:txBody>
      </p:sp>
    </p:spTree>
    <p:extLst>
      <p:ext uri="{BB962C8B-B14F-4D97-AF65-F5344CB8AC3E}">
        <p14:creationId xmlns:p14="http://schemas.microsoft.com/office/powerpoint/2010/main" val="4073586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32075-56BA-7670-080E-AB0D8AB8DC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37F986-A75A-C14A-ADF6-3404D4C5A9C9}"/>
              </a:ext>
            </a:extLst>
          </p:cNvPr>
          <p:cNvSpPr>
            <a:spLocks noGrp="1"/>
          </p:cNvSpPr>
          <p:nvPr>
            <p:ph type="dt" sz="half" idx="10"/>
          </p:nvPr>
        </p:nvSpPr>
        <p:spPr/>
        <p:txBody>
          <a:bodyPr/>
          <a:lstStyle/>
          <a:p>
            <a:fld id="{DF6CE042-33D3-4657-BDC8-C113AE9EF4AB}" type="datetimeFigureOut">
              <a:rPr lang="en-US" smtClean="0"/>
              <a:t>11/4/2024</a:t>
            </a:fld>
            <a:endParaRPr lang="en-US"/>
          </a:p>
        </p:txBody>
      </p:sp>
      <p:sp>
        <p:nvSpPr>
          <p:cNvPr id="4" name="Footer Placeholder 3">
            <a:extLst>
              <a:ext uri="{FF2B5EF4-FFF2-40B4-BE49-F238E27FC236}">
                <a16:creationId xmlns:a16="http://schemas.microsoft.com/office/drawing/2014/main" id="{FE55B033-2EB9-A4D6-37A2-2AFC762875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3FE742-3F07-2393-9592-1A25C2278708}"/>
              </a:ext>
            </a:extLst>
          </p:cNvPr>
          <p:cNvSpPr>
            <a:spLocks noGrp="1"/>
          </p:cNvSpPr>
          <p:nvPr>
            <p:ph type="sldNum" sz="quarter" idx="12"/>
          </p:nvPr>
        </p:nvSpPr>
        <p:spPr/>
        <p:txBody>
          <a:bodyPr/>
          <a:lstStyle/>
          <a:p>
            <a:fld id="{EF5CA6C8-4529-4B8F-8E63-3966A48727B2}" type="slidenum">
              <a:rPr lang="en-US" smtClean="0"/>
              <a:t>‹#›</a:t>
            </a:fld>
            <a:endParaRPr lang="en-US"/>
          </a:p>
        </p:txBody>
      </p:sp>
    </p:spTree>
    <p:extLst>
      <p:ext uri="{BB962C8B-B14F-4D97-AF65-F5344CB8AC3E}">
        <p14:creationId xmlns:p14="http://schemas.microsoft.com/office/powerpoint/2010/main" val="2378637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2128D3-B571-C64E-BC47-EEA9D7165E8B}"/>
              </a:ext>
            </a:extLst>
          </p:cNvPr>
          <p:cNvSpPr>
            <a:spLocks noGrp="1"/>
          </p:cNvSpPr>
          <p:nvPr>
            <p:ph type="dt" sz="half" idx="10"/>
          </p:nvPr>
        </p:nvSpPr>
        <p:spPr/>
        <p:txBody>
          <a:bodyPr/>
          <a:lstStyle/>
          <a:p>
            <a:fld id="{DF6CE042-33D3-4657-BDC8-C113AE9EF4AB}" type="datetimeFigureOut">
              <a:rPr lang="en-US" smtClean="0"/>
              <a:t>11/4/2024</a:t>
            </a:fld>
            <a:endParaRPr lang="en-US"/>
          </a:p>
        </p:txBody>
      </p:sp>
      <p:sp>
        <p:nvSpPr>
          <p:cNvPr id="3" name="Footer Placeholder 2">
            <a:extLst>
              <a:ext uri="{FF2B5EF4-FFF2-40B4-BE49-F238E27FC236}">
                <a16:creationId xmlns:a16="http://schemas.microsoft.com/office/drawing/2014/main" id="{6CDFC7E0-F47D-CD1B-9319-B04851297E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EC0778-0C2E-7138-5DF9-417EE654449A}"/>
              </a:ext>
            </a:extLst>
          </p:cNvPr>
          <p:cNvSpPr>
            <a:spLocks noGrp="1"/>
          </p:cNvSpPr>
          <p:nvPr>
            <p:ph type="sldNum" sz="quarter" idx="12"/>
          </p:nvPr>
        </p:nvSpPr>
        <p:spPr/>
        <p:txBody>
          <a:bodyPr/>
          <a:lstStyle/>
          <a:p>
            <a:fld id="{EF5CA6C8-4529-4B8F-8E63-3966A48727B2}" type="slidenum">
              <a:rPr lang="en-US" smtClean="0"/>
              <a:t>‹#›</a:t>
            </a:fld>
            <a:endParaRPr lang="en-US"/>
          </a:p>
        </p:txBody>
      </p:sp>
    </p:spTree>
    <p:extLst>
      <p:ext uri="{BB962C8B-B14F-4D97-AF65-F5344CB8AC3E}">
        <p14:creationId xmlns:p14="http://schemas.microsoft.com/office/powerpoint/2010/main" val="4072557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5F4D-E67F-5A50-7DE3-23F0FB8758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65E129-90C5-49FA-F405-63D2853EAB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8DD21A-D401-AFE6-3099-7B009E3F18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66624-F40F-1E37-75C9-3A5FA9A15E5F}"/>
              </a:ext>
            </a:extLst>
          </p:cNvPr>
          <p:cNvSpPr>
            <a:spLocks noGrp="1"/>
          </p:cNvSpPr>
          <p:nvPr>
            <p:ph type="dt" sz="half" idx="10"/>
          </p:nvPr>
        </p:nvSpPr>
        <p:spPr/>
        <p:txBody>
          <a:bodyPr/>
          <a:lstStyle/>
          <a:p>
            <a:fld id="{DF6CE042-33D3-4657-BDC8-C113AE9EF4AB}" type="datetimeFigureOut">
              <a:rPr lang="en-US" smtClean="0"/>
              <a:t>11/4/2024</a:t>
            </a:fld>
            <a:endParaRPr lang="en-US"/>
          </a:p>
        </p:txBody>
      </p:sp>
      <p:sp>
        <p:nvSpPr>
          <p:cNvPr id="6" name="Footer Placeholder 5">
            <a:extLst>
              <a:ext uri="{FF2B5EF4-FFF2-40B4-BE49-F238E27FC236}">
                <a16:creationId xmlns:a16="http://schemas.microsoft.com/office/drawing/2014/main" id="{F572B46B-8987-9D25-DAFE-B68041C0ED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634F45-4A29-66C3-B32D-0C21B620E2BE}"/>
              </a:ext>
            </a:extLst>
          </p:cNvPr>
          <p:cNvSpPr>
            <a:spLocks noGrp="1"/>
          </p:cNvSpPr>
          <p:nvPr>
            <p:ph type="sldNum" sz="quarter" idx="12"/>
          </p:nvPr>
        </p:nvSpPr>
        <p:spPr/>
        <p:txBody>
          <a:bodyPr/>
          <a:lstStyle/>
          <a:p>
            <a:fld id="{EF5CA6C8-4529-4B8F-8E63-3966A48727B2}" type="slidenum">
              <a:rPr lang="en-US" smtClean="0"/>
              <a:t>‹#›</a:t>
            </a:fld>
            <a:endParaRPr lang="en-US"/>
          </a:p>
        </p:txBody>
      </p:sp>
    </p:spTree>
    <p:extLst>
      <p:ext uri="{BB962C8B-B14F-4D97-AF65-F5344CB8AC3E}">
        <p14:creationId xmlns:p14="http://schemas.microsoft.com/office/powerpoint/2010/main" val="1016989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08D14-CD79-6E0A-FA1C-2AB3F03368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531530-79AE-5C50-99C6-264C5FCEC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B5BAA-6454-7481-D06C-62C3E41C8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A75E2F-E879-9D7A-2E68-828C8B44DE1F}"/>
              </a:ext>
            </a:extLst>
          </p:cNvPr>
          <p:cNvSpPr>
            <a:spLocks noGrp="1"/>
          </p:cNvSpPr>
          <p:nvPr>
            <p:ph type="dt" sz="half" idx="10"/>
          </p:nvPr>
        </p:nvSpPr>
        <p:spPr/>
        <p:txBody>
          <a:bodyPr/>
          <a:lstStyle/>
          <a:p>
            <a:fld id="{DF6CE042-33D3-4657-BDC8-C113AE9EF4AB}" type="datetimeFigureOut">
              <a:rPr lang="en-US" smtClean="0"/>
              <a:t>11/4/2024</a:t>
            </a:fld>
            <a:endParaRPr lang="en-US"/>
          </a:p>
        </p:txBody>
      </p:sp>
      <p:sp>
        <p:nvSpPr>
          <p:cNvPr id="6" name="Footer Placeholder 5">
            <a:extLst>
              <a:ext uri="{FF2B5EF4-FFF2-40B4-BE49-F238E27FC236}">
                <a16:creationId xmlns:a16="http://schemas.microsoft.com/office/drawing/2014/main" id="{6C6869A8-CD37-3B10-DE41-413A323AA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B16DE-98E7-F69B-3329-662B920C790B}"/>
              </a:ext>
            </a:extLst>
          </p:cNvPr>
          <p:cNvSpPr>
            <a:spLocks noGrp="1"/>
          </p:cNvSpPr>
          <p:nvPr>
            <p:ph type="sldNum" sz="quarter" idx="12"/>
          </p:nvPr>
        </p:nvSpPr>
        <p:spPr/>
        <p:txBody>
          <a:bodyPr/>
          <a:lstStyle/>
          <a:p>
            <a:fld id="{EF5CA6C8-4529-4B8F-8E63-3966A48727B2}" type="slidenum">
              <a:rPr lang="en-US" smtClean="0"/>
              <a:t>‹#›</a:t>
            </a:fld>
            <a:endParaRPr lang="en-US"/>
          </a:p>
        </p:txBody>
      </p:sp>
    </p:spTree>
    <p:extLst>
      <p:ext uri="{BB962C8B-B14F-4D97-AF65-F5344CB8AC3E}">
        <p14:creationId xmlns:p14="http://schemas.microsoft.com/office/powerpoint/2010/main" val="1839843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0443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078715-6BC4-5364-2698-CC7222485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FF52D6-53DF-5E6A-5118-6DC44BC920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B339F9-E837-0CE5-C5B2-254599C7EC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F6CE042-33D3-4657-BDC8-C113AE9EF4AB}" type="datetimeFigureOut">
              <a:rPr lang="en-US" smtClean="0"/>
              <a:t>11/4/2024</a:t>
            </a:fld>
            <a:endParaRPr lang="en-US"/>
          </a:p>
        </p:txBody>
      </p:sp>
      <p:sp>
        <p:nvSpPr>
          <p:cNvPr id="5" name="Footer Placeholder 4">
            <a:extLst>
              <a:ext uri="{FF2B5EF4-FFF2-40B4-BE49-F238E27FC236}">
                <a16:creationId xmlns:a16="http://schemas.microsoft.com/office/drawing/2014/main" id="{6A19A9E4-2B09-273D-8C08-39478B564B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5C17EA3-F659-2662-5DD1-989A382A41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5CA6C8-4529-4B8F-8E63-3966A48727B2}" type="slidenum">
              <a:rPr lang="en-US" smtClean="0"/>
              <a:t>‹#›</a:t>
            </a:fld>
            <a:endParaRPr lang="en-US"/>
          </a:p>
        </p:txBody>
      </p:sp>
    </p:spTree>
    <p:extLst>
      <p:ext uri="{BB962C8B-B14F-4D97-AF65-F5344CB8AC3E}">
        <p14:creationId xmlns:p14="http://schemas.microsoft.com/office/powerpoint/2010/main" val="303085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png"/><Relationship Id="rId2" Type="http://schemas.microsoft.com/office/2017/06/relationships/model3d" Target="../media/model3d1.glb"/><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png"/><Relationship Id="rId5" Type="http://schemas.openxmlformats.org/officeDocument/2006/relationships/image" Target="../media/image5.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12.png"/><Relationship Id="rId12"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3530F-E3FB-FC23-31EB-B5E523BF759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367A27D-518B-1D76-33B0-E5FD4C25AA78}"/>
              </a:ext>
            </a:extLst>
          </p:cNvPr>
          <p:cNvSpPr txBox="1"/>
          <p:nvPr/>
        </p:nvSpPr>
        <p:spPr>
          <a:xfrm>
            <a:off x="206373" y="3283928"/>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8" name="TextBox 7">
            <a:extLst>
              <a:ext uri="{FF2B5EF4-FFF2-40B4-BE49-F238E27FC236}">
                <a16:creationId xmlns:a16="http://schemas.microsoft.com/office/drawing/2014/main" id="{0764B264-DFD2-1800-65CF-8D186D00CBD0}"/>
              </a:ext>
            </a:extLst>
          </p:cNvPr>
          <p:cNvSpPr txBox="1"/>
          <p:nvPr/>
        </p:nvSpPr>
        <p:spPr>
          <a:xfrm>
            <a:off x="206373" y="3294352"/>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1" name="TextBox 10">
            <a:extLst>
              <a:ext uri="{FF2B5EF4-FFF2-40B4-BE49-F238E27FC236}">
                <a16:creationId xmlns:a16="http://schemas.microsoft.com/office/drawing/2014/main" id="{B6B1CD03-1CF6-4996-0D73-1597473AD8BB}"/>
              </a:ext>
            </a:extLst>
          </p:cNvPr>
          <p:cNvSpPr txBox="1"/>
          <p:nvPr/>
        </p:nvSpPr>
        <p:spPr>
          <a:xfrm>
            <a:off x="206373" y="3296704"/>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2" name="TextBox 11">
            <a:extLst>
              <a:ext uri="{FF2B5EF4-FFF2-40B4-BE49-F238E27FC236}">
                <a16:creationId xmlns:a16="http://schemas.microsoft.com/office/drawing/2014/main" id="{20B04BA8-EBA2-483C-B5BF-71BA5A7A339C}"/>
              </a:ext>
            </a:extLst>
          </p:cNvPr>
          <p:cNvSpPr txBox="1"/>
          <p:nvPr/>
        </p:nvSpPr>
        <p:spPr>
          <a:xfrm>
            <a:off x="206373" y="3294352"/>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4" name="TextBox 13">
            <a:extLst>
              <a:ext uri="{FF2B5EF4-FFF2-40B4-BE49-F238E27FC236}">
                <a16:creationId xmlns:a16="http://schemas.microsoft.com/office/drawing/2014/main" id="{88B5D6D7-6C0E-0AC9-CD35-C2B4056D7C35}"/>
              </a:ext>
            </a:extLst>
          </p:cNvPr>
          <p:cNvSpPr txBox="1"/>
          <p:nvPr/>
        </p:nvSpPr>
        <p:spPr>
          <a:xfrm>
            <a:off x="206373" y="3294352"/>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5" name="TextBox 14">
            <a:extLst>
              <a:ext uri="{FF2B5EF4-FFF2-40B4-BE49-F238E27FC236}">
                <a16:creationId xmlns:a16="http://schemas.microsoft.com/office/drawing/2014/main" id="{5E738F5A-F072-F74C-027F-A5AAE1B9FBC8}"/>
              </a:ext>
            </a:extLst>
          </p:cNvPr>
          <p:cNvSpPr txBox="1"/>
          <p:nvPr/>
        </p:nvSpPr>
        <p:spPr>
          <a:xfrm>
            <a:off x="206373" y="3291534"/>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7" name="TextBox 16">
            <a:extLst>
              <a:ext uri="{FF2B5EF4-FFF2-40B4-BE49-F238E27FC236}">
                <a16:creationId xmlns:a16="http://schemas.microsoft.com/office/drawing/2014/main" id="{DDCA7A37-DD42-BC7A-9FAF-FA25FDFF21AC}"/>
              </a:ext>
            </a:extLst>
          </p:cNvPr>
          <p:cNvSpPr txBox="1"/>
          <p:nvPr/>
        </p:nvSpPr>
        <p:spPr>
          <a:xfrm>
            <a:off x="206373" y="3288716"/>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8" name="TextBox 17">
            <a:extLst>
              <a:ext uri="{FF2B5EF4-FFF2-40B4-BE49-F238E27FC236}">
                <a16:creationId xmlns:a16="http://schemas.microsoft.com/office/drawing/2014/main" id="{0E1204FA-60B0-9E2A-9259-D98EAA799045}"/>
              </a:ext>
            </a:extLst>
          </p:cNvPr>
          <p:cNvSpPr txBox="1"/>
          <p:nvPr/>
        </p:nvSpPr>
        <p:spPr>
          <a:xfrm>
            <a:off x="206373" y="3286746"/>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20" name="TextBox 19">
            <a:extLst>
              <a:ext uri="{FF2B5EF4-FFF2-40B4-BE49-F238E27FC236}">
                <a16:creationId xmlns:a16="http://schemas.microsoft.com/office/drawing/2014/main" id="{572BA48A-6423-21CD-ABDA-A905E35DBDF2}"/>
              </a:ext>
            </a:extLst>
          </p:cNvPr>
          <p:cNvSpPr txBox="1"/>
          <p:nvPr/>
        </p:nvSpPr>
        <p:spPr>
          <a:xfrm>
            <a:off x="206373" y="3294352"/>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21" name="TextBox 20">
            <a:extLst>
              <a:ext uri="{FF2B5EF4-FFF2-40B4-BE49-F238E27FC236}">
                <a16:creationId xmlns:a16="http://schemas.microsoft.com/office/drawing/2014/main" id="{69DFEFB7-598D-375E-5E1D-707CD0D3E733}"/>
              </a:ext>
            </a:extLst>
          </p:cNvPr>
          <p:cNvSpPr txBox="1"/>
          <p:nvPr/>
        </p:nvSpPr>
        <p:spPr>
          <a:xfrm>
            <a:off x="206373" y="3294352"/>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grpSp>
        <p:nvGrpSpPr>
          <p:cNvPr id="3" name="Group 2">
            <a:extLst>
              <a:ext uri="{FF2B5EF4-FFF2-40B4-BE49-F238E27FC236}">
                <a16:creationId xmlns:a16="http://schemas.microsoft.com/office/drawing/2014/main" id="{6792DA05-34CD-EC2F-D5DB-9286E0A54B73}"/>
              </a:ext>
            </a:extLst>
          </p:cNvPr>
          <p:cNvGrpSpPr/>
          <p:nvPr/>
        </p:nvGrpSpPr>
        <p:grpSpPr>
          <a:xfrm>
            <a:off x="602255" y="-6714419"/>
            <a:ext cx="10987490" cy="10987490"/>
            <a:chOff x="602255" y="-6714419"/>
            <a:chExt cx="10987490" cy="10987490"/>
          </a:xfrm>
        </p:grpSpPr>
        <p:sp>
          <p:nvSpPr>
            <p:cNvPr id="4" name="Oval 3">
              <a:extLst>
                <a:ext uri="{FF2B5EF4-FFF2-40B4-BE49-F238E27FC236}">
                  <a16:creationId xmlns:a16="http://schemas.microsoft.com/office/drawing/2014/main" id="{BBA1AC61-7FC6-48D3-6562-AA73CDA36073}"/>
                </a:ext>
              </a:extLst>
            </p:cNvPr>
            <p:cNvSpPr/>
            <p:nvPr/>
          </p:nvSpPr>
          <p:spPr>
            <a:xfrm>
              <a:off x="2046254" y="-5270420"/>
              <a:ext cx="8099494" cy="8099494"/>
            </a:xfrm>
            <a:prstGeom prst="ellipse">
              <a:avLst/>
            </a:prstGeom>
            <a:solidFill>
              <a:srgbClr val="3C5846"/>
            </a:soli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3A3A4A8-C737-7902-CD56-3731C795DDE6}"/>
                </a:ext>
              </a:extLst>
            </p:cNvPr>
            <p:cNvSpPr/>
            <p:nvPr/>
          </p:nvSpPr>
          <p:spPr>
            <a:xfrm>
              <a:off x="602255" y="-6714419"/>
              <a:ext cx="10987490" cy="10987490"/>
            </a:xfrm>
            <a:prstGeom prst="ellipse">
              <a:avLst/>
            </a:prstGeom>
            <a:gradFill flip="none" rotWithShape="1">
              <a:gsLst>
                <a:gs pos="67000">
                  <a:srgbClr val="3C5846">
                    <a:alpha val="0"/>
                  </a:srgbClr>
                </a:gs>
                <a:gs pos="3670">
                  <a:srgbClr val="3C5846"/>
                </a:gs>
                <a:gs pos="15000">
                  <a:srgbClr val="3C5846"/>
                </a:gs>
              </a:gsLst>
              <a:path path="circle">
                <a:fillToRect l="50000" t="50000" r="50000" b="50000"/>
              </a:path>
              <a:tileRect/>
            </a:gra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2D12E87C-5A07-F896-3AE7-88662DDBC418}"/>
              </a:ext>
            </a:extLst>
          </p:cNvPr>
          <p:cNvSpPr txBox="1"/>
          <p:nvPr/>
        </p:nvSpPr>
        <p:spPr>
          <a:xfrm>
            <a:off x="5173434" y="520027"/>
            <a:ext cx="1845130" cy="830997"/>
          </a:xfrm>
          <a:prstGeom prst="rect">
            <a:avLst/>
          </a:prstGeom>
          <a:noFill/>
        </p:spPr>
        <p:txBody>
          <a:bodyPr wrap="square" rtlCol="0">
            <a:spAutoFit/>
          </a:bodyPr>
          <a:lstStyle/>
          <a:p>
            <a:r>
              <a:rPr lang="en-US" sz="4800" dirty="0" err="1">
                <a:solidFill>
                  <a:schemeClr val="bg1"/>
                </a:solidFill>
                <a:latin typeface="Oldschool Grotesk Var Extra Bol" panose="00000500000000000000" pitchFamily="2" charset="0"/>
              </a:rPr>
              <a:t>Fluxo</a:t>
            </a:r>
            <a:endParaRPr lang="en-US" sz="4800" dirty="0">
              <a:solidFill>
                <a:schemeClr val="bg1"/>
              </a:solidFill>
              <a:latin typeface="Oldschool Grotesk Var Extra Bol" panose="00000500000000000000" pitchFamily="2" charset="0"/>
            </a:endParaRPr>
          </a:p>
        </p:txBody>
      </p:sp>
      <p:sp>
        <p:nvSpPr>
          <p:cNvPr id="24" name="TextBox 23">
            <a:extLst>
              <a:ext uri="{FF2B5EF4-FFF2-40B4-BE49-F238E27FC236}">
                <a16:creationId xmlns:a16="http://schemas.microsoft.com/office/drawing/2014/main" id="{BAA996F1-4AD7-1912-10CA-F947F39607FF}"/>
              </a:ext>
            </a:extLst>
          </p:cNvPr>
          <p:cNvSpPr txBox="1"/>
          <p:nvPr/>
        </p:nvSpPr>
        <p:spPr>
          <a:xfrm>
            <a:off x="3834432" y="-2158351"/>
            <a:ext cx="4523133" cy="1200329"/>
          </a:xfrm>
          <a:prstGeom prst="rect">
            <a:avLst/>
          </a:prstGeom>
          <a:noFill/>
        </p:spPr>
        <p:txBody>
          <a:bodyPr wrap="square" rtlCol="0">
            <a:spAutoFit/>
          </a:bodyPr>
          <a:lstStyle/>
          <a:p>
            <a:pPr algn="ctr"/>
            <a:r>
              <a:rPr lang="en-US" sz="3600" dirty="0">
                <a:solidFill>
                  <a:schemeClr val="bg1"/>
                </a:solidFill>
                <a:latin typeface="Oldschool Grotesk Var Extra Bol" panose="00000500000000000000" pitchFamily="2" charset="0"/>
              </a:rPr>
              <a:t>Finance Mobile Application</a:t>
            </a:r>
          </a:p>
        </p:txBody>
      </p:sp>
    </p:spTree>
    <p:extLst>
      <p:ext uri="{BB962C8B-B14F-4D97-AF65-F5344CB8AC3E}">
        <p14:creationId xmlns:p14="http://schemas.microsoft.com/office/powerpoint/2010/main" val="2734849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84E0A7D-C36A-4A38-32FC-8FEF22CAD43C}"/>
              </a:ext>
            </a:extLst>
          </p:cNvPr>
          <p:cNvSpPr txBox="1"/>
          <p:nvPr/>
        </p:nvSpPr>
        <p:spPr>
          <a:xfrm>
            <a:off x="206373" y="5953509"/>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5" name="TextBox 14">
            <a:extLst>
              <a:ext uri="{FF2B5EF4-FFF2-40B4-BE49-F238E27FC236}">
                <a16:creationId xmlns:a16="http://schemas.microsoft.com/office/drawing/2014/main" id="{DBC2B84E-BE92-CE7E-C038-B95CEC1670FE}"/>
              </a:ext>
            </a:extLst>
          </p:cNvPr>
          <p:cNvSpPr txBox="1"/>
          <p:nvPr/>
        </p:nvSpPr>
        <p:spPr>
          <a:xfrm>
            <a:off x="206373" y="3291534"/>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7" name="TextBox 16">
            <a:extLst>
              <a:ext uri="{FF2B5EF4-FFF2-40B4-BE49-F238E27FC236}">
                <a16:creationId xmlns:a16="http://schemas.microsoft.com/office/drawing/2014/main" id="{213F321E-F1B1-DD52-3A6B-560BC98A6CE6}"/>
              </a:ext>
            </a:extLst>
          </p:cNvPr>
          <p:cNvSpPr txBox="1"/>
          <p:nvPr/>
        </p:nvSpPr>
        <p:spPr>
          <a:xfrm>
            <a:off x="206373" y="3949422"/>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7" name="TextBox 6">
            <a:extLst>
              <a:ext uri="{FF2B5EF4-FFF2-40B4-BE49-F238E27FC236}">
                <a16:creationId xmlns:a16="http://schemas.microsoft.com/office/drawing/2014/main" id="{1B4A36CD-BF70-D35F-3A23-36ADA83CA0F6}"/>
              </a:ext>
            </a:extLst>
          </p:cNvPr>
          <p:cNvSpPr txBox="1"/>
          <p:nvPr/>
        </p:nvSpPr>
        <p:spPr>
          <a:xfrm>
            <a:off x="206373" y="-43542"/>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8" name="TextBox 7">
            <a:extLst>
              <a:ext uri="{FF2B5EF4-FFF2-40B4-BE49-F238E27FC236}">
                <a16:creationId xmlns:a16="http://schemas.microsoft.com/office/drawing/2014/main" id="{8655D15B-6E9F-DD8D-8AE2-D37AAA4A9D5F}"/>
              </a:ext>
            </a:extLst>
          </p:cNvPr>
          <p:cNvSpPr txBox="1"/>
          <p:nvPr/>
        </p:nvSpPr>
        <p:spPr>
          <a:xfrm>
            <a:off x="206373" y="629558"/>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1" name="TextBox 10">
            <a:extLst>
              <a:ext uri="{FF2B5EF4-FFF2-40B4-BE49-F238E27FC236}">
                <a16:creationId xmlns:a16="http://schemas.microsoft.com/office/drawing/2014/main" id="{975DCEF7-47EB-BBEF-4774-3D830115E044}"/>
              </a:ext>
            </a:extLst>
          </p:cNvPr>
          <p:cNvSpPr txBox="1"/>
          <p:nvPr/>
        </p:nvSpPr>
        <p:spPr>
          <a:xfrm>
            <a:off x="206373" y="1287446"/>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2" name="TextBox 11">
            <a:extLst>
              <a:ext uri="{FF2B5EF4-FFF2-40B4-BE49-F238E27FC236}">
                <a16:creationId xmlns:a16="http://schemas.microsoft.com/office/drawing/2014/main" id="{D96B0591-02AC-DAC7-EA6F-3C13C79F2FEC}"/>
              </a:ext>
            </a:extLst>
          </p:cNvPr>
          <p:cNvSpPr txBox="1"/>
          <p:nvPr/>
        </p:nvSpPr>
        <p:spPr>
          <a:xfrm>
            <a:off x="206373" y="1960546"/>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4" name="TextBox 13">
            <a:extLst>
              <a:ext uri="{FF2B5EF4-FFF2-40B4-BE49-F238E27FC236}">
                <a16:creationId xmlns:a16="http://schemas.microsoft.com/office/drawing/2014/main" id="{B64DF31A-6CB5-6529-4E44-05573F9A59AA}"/>
              </a:ext>
            </a:extLst>
          </p:cNvPr>
          <p:cNvSpPr txBox="1"/>
          <p:nvPr/>
        </p:nvSpPr>
        <p:spPr>
          <a:xfrm>
            <a:off x="206373" y="2618434"/>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18" name="TextBox 17">
            <a:extLst>
              <a:ext uri="{FF2B5EF4-FFF2-40B4-BE49-F238E27FC236}">
                <a16:creationId xmlns:a16="http://schemas.microsoft.com/office/drawing/2014/main" id="{9096851E-32A4-E8E5-B785-E47188B84FF8}"/>
              </a:ext>
            </a:extLst>
          </p:cNvPr>
          <p:cNvSpPr txBox="1"/>
          <p:nvPr/>
        </p:nvSpPr>
        <p:spPr>
          <a:xfrm>
            <a:off x="206373" y="4622522"/>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sp>
        <p:nvSpPr>
          <p:cNvPr id="20" name="TextBox 19">
            <a:extLst>
              <a:ext uri="{FF2B5EF4-FFF2-40B4-BE49-F238E27FC236}">
                <a16:creationId xmlns:a16="http://schemas.microsoft.com/office/drawing/2014/main" id="{ACBAA363-47DE-43E8-A6AC-E9B34D9B1B61}"/>
              </a:ext>
            </a:extLst>
          </p:cNvPr>
          <p:cNvSpPr txBox="1"/>
          <p:nvPr/>
        </p:nvSpPr>
        <p:spPr>
          <a:xfrm>
            <a:off x="206373" y="5280409"/>
            <a:ext cx="11779252" cy="1107996"/>
          </a:xfrm>
          <a:prstGeom prst="rect">
            <a:avLst/>
          </a:prstGeom>
          <a:noFill/>
        </p:spPr>
        <p:txBody>
          <a:bodyPr wrap="square" rtlCol="0">
            <a:spAutoFit/>
          </a:bodyPr>
          <a:lstStyle/>
          <a:p>
            <a:r>
              <a:rPr lang="en-US" sz="6600" dirty="0">
                <a:ln>
                  <a:solidFill>
                    <a:schemeClr val="bg1"/>
                  </a:solidFill>
                </a:ln>
                <a:noFill/>
                <a:latin typeface="Oldschool Grotesk Var Heavy Air" panose="00000500000000000000" pitchFamily="2" charset="0"/>
              </a:rPr>
              <a:t>Financial Mobile Application</a:t>
            </a:r>
          </a:p>
        </p:txBody>
      </p:sp>
      <p:grpSp>
        <p:nvGrpSpPr>
          <p:cNvPr id="25" name="Group 24">
            <a:extLst>
              <a:ext uri="{FF2B5EF4-FFF2-40B4-BE49-F238E27FC236}">
                <a16:creationId xmlns:a16="http://schemas.microsoft.com/office/drawing/2014/main" id="{616221FC-125F-BA70-D56B-A81BEF082657}"/>
              </a:ext>
            </a:extLst>
          </p:cNvPr>
          <p:cNvGrpSpPr/>
          <p:nvPr/>
        </p:nvGrpSpPr>
        <p:grpSpPr>
          <a:xfrm>
            <a:off x="602255" y="-1767315"/>
            <a:ext cx="10987490" cy="10987490"/>
            <a:chOff x="602255" y="-1767315"/>
            <a:chExt cx="10987490" cy="10987490"/>
          </a:xfrm>
        </p:grpSpPr>
        <p:sp>
          <p:nvSpPr>
            <p:cNvPr id="4" name="Oval 3">
              <a:extLst>
                <a:ext uri="{FF2B5EF4-FFF2-40B4-BE49-F238E27FC236}">
                  <a16:creationId xmlns:a16="http://schemas.microsoft.com/office/drawing/2014/main" id="{56F8E01F-52B5-35DE-9B4B-79F83D195585}"/>
                </a:ext>
              </a:extLst>
            </p:cNvPr>
            <p:cNvSpPr/>
            <p:nvPr/>
          </p:nvSpPr>
          <p:spPr>
            <a:xfrm>
              <a:off x="2046254" y="-323316"/>
              <a:ext cx="8099494" cy="8099494"/>
            </a:xfrm>
            <a:prstGeom prst="ellipse">
              <a:avLst/>
            </a:prstGeom>
            <a:solidFill>
              <a:srgbClr val="3C5846"/>
            </a:soli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C6B2E79-936F-BCEB-A581-99F46EB421C2}"/>
                </a:ext>
              </a:extLst>
            </p:cNvPr>
            <p:cNvSpPr/>
            <p:nvPr/>
          </p:nvSpPr>
          <p:spPr>
            <a:xfrm>
              <a:off x="602255" y="-1767315"/>
              <a:ext cx="10987490" cy="10987490"/>
            </a:xfrm>
            <a:prstGeom prst="ellipse">
              <a:avLst/>
            </a:prstGeom>
            <a:gradFill flip="none" rotWithShape="1">
              <a:gsLst>
                <a:gs pos="82000">
                  <a:srgbClr val="3C5846">
                    <a:alpha val="0"/>
                  </a:srgbClr>
                </a:gs>
                <a:gs pos="25000">
                  <a:srgbClr val="3C5846"/>
                </a:gs>
              </a:gsLst>
              <a:path path="circle">
                <a:fillToRect l="50000" t="50000" r="50000" b="50000"/>
              </a:path>
              <a:tileRect/>
            </a:gra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D295C3C3-1EE2-2B5D-BB49-F316170EF119}"/>
              </a:ext>
            </a:extLst>
          </p:cNvPr>
          <p:cNvSpPr txBox="1"/>
          <p:nvPr/>
        </p:nvSpPr>
        <p:spPr>
          <a:xfrm>
            <a:off x="5173434" y="1326831"/>
            <a:ext cx="1845130" cy="830997"/>
          </a:xfrm>
          <a:prstGeom prst="rect">
            <a:avLst/>
          </a:prstGeom>
          <a:noFill/>
        </p:spPr>
        <p:txBody>
          <a:bodyPr wrap="square" rtlCol="0">
            <a:spAutoFit/>
          </a:bodyPr>
          <a:lstStyle/>
          <a:p>
            <a:r>
              <a:rPr lang="en-US" sz="4800" dirty="0" err="1">
                <a:solidFill>
                  <a:schemeClr val="bg1"/>
                </a:solidFill>
                <a:latin typeface="Oldschool Grotesk Var Extra Bol" panose="00000500000000000000" pitchFamily="2" charset="0"/>
              </a:rPr>
              <a:t>Fluxo</a:t>
            </a:r>
            <a:endParaRPr lang="en-US" sz="4800" dirty="0">
              <a:solidFill>
                <a:schemeClr val="bg1"/>
              </a:solidFill>
              <a:latin typeface="Oldschool Grotesk Var Extra Bol" panose="00000500000000000000" pitchFamily="2" charset="0"/>
            </a:endParaRPr>
          </a:p>
        </p:txBody>
      </p:sp>
      <p:sp>
        <p:nvSpPr>
          <p:cNvPr id="24" name="TextBox 23">
            <a:extLst>
              <a:ext uri="{FF2B5EF4-FFF2-40B4-BE49-F238E27FC236}">
                <a16:creationId xmlns:a16="http://schemas.microsoft.com/office/drawing/2014/main" id="{E1902F6F-9600-6442-FC14-3DA11A4CE150}"/>
              </a:ext>
            </a:extLst>
          </p:cNvPr>
          <p:cNvSpPr txBox="1"/>
          <p:nvPr/>
        </p:nvSpPr>
        <p:spPr>
          <a:xfrm>
            <a:off x="3834432" y="4076347"/>
            <a:ext cx="4523133" cy="1200329"/>
          </a:xfrm>
          <a:prstGeom prst="rect">
            <a:avLst/>
          </a:prstGeom>
          <a:noFill/>
        </p:spPr>
        <p:txBody>
          <a:bodyPr wrap="square" rtlCol="0">
            <a:spAutoFit/>
          </a:bodyPr>
          <a:lstStyle/>
          <a:p>
            <a:pPr algn="ctr"/>
            <a:r>
              <a:rPr lang="en-US" sz="3600" dirty="0">
                <a:solidFill>
                  <a:schemeClr val="bg1"/>
                </a:solidFill>
                <a:latin typeface="Oldschool Grotesk Var Extra Bol" panose="00000500000000000000" pitchFamily="2" charset="0"/>
              </a:rPr>
              <a:t>Finance Mobile Application</a:t>
            </a:r>
          </a:p>
        </p:txBody>
      </p:sp>
      <mc:AlternateContent xmlns:mc="http://schemas.openxmlformats.org/markup-compatibility/2006">
        <mc:Choice xmlns:am3d="http://schemas.microsoft.com/office/drawing/2017/model3d" Requires="am3d">
          <p:graphicFrame>
            <p:nvGraphicFramePr>
              <p:cNvPr id="26" name="3D Model 25">
                <a:extLst>
                  <a:ext uri="{FF2B5EF4-FFF2-40B4-BE49-F238E27FC236}">
                    <a16:creationId xmlns:a16="http://schemas.microsoft.com/office/drawing/2014/main" id="{427054AB-064F-050D-FC0A-06FC051A1A22}"/>
                  </a:ext>
                </a:extLst>
              </p:cNvPr>
              <p:cNvGraphicFramePr>
                <a:graphicFrameLocks noChangeAspect="1"/>
              </p:cNvGraphicFramePr>
              <p:nvPr>
                <p:extLst>
                  <p:ext uri="{D42A27DB-BD31-4B8C-83A1-F6EECF244321}">
                    <p14:modId xmlns:p14="http://schemas.microsoft.com/office/powerpoint/2010/main" val="4027386922"/>
                  </p:ext>
                </p:extLst>
              </p:nvPr>
            </p:nvGraphicFramePr>
            <p:xfrm>
              <a:off x="-4105587" y="1187098"/>
              <a:ext cx="2411091" cy="4826698"/>
            </p:xfrm>
            <a:graphic>
              <a:graphicData uri="http://schemas.microsoft.com/office/drawing/2017/model3d">
                <am3d:model3d r:embed="rId2">
                  <am3d:spPr>
                    <a:xfrm>
                      <a:off x="0" y="0"/>
                      <a:ext cx="2411091" cy="4826698"/>
                    </a:xfrm>
                    <a:prstGeom prst="rect">
                      <a:avLst/>
                    </a:prstGeom>
                  </am3d:spPr>
                  <am3d:camera>
                    <am3d:pos x="0" y="0" z="52398167"/>
                    <am3d:up dx="0" dy="36000000" dz="0"/>
                    <am3d:lookAt x="0" y="0" z="0"/>
                    <am3d:perspective fov="2700000"/>
                  </am3d:camera>
                  <am3d:trans>
                    <am3d:meterPerModelUnit n="481887" d="1000000"/>
                    <am3d:preTrans dx="-637194" dy="-17999995" dz="-766105"/>
                    <am3d:scale>
                      <am3d:sx n="1000000" d="1000000"/>
                      <am3d:sy n="1000000" d="1000000"/>
                      <am3d:sz n="1000000" d="1000000"/>
                    </am3d:scale>
                    <am3d:rot ax="9924888" ay="438779" az="10686183"/>
                    <am3d:postTrans dx="0" dy="0" dz="0"/>
                  </am3d:trans>
                  <am3d:raster rName="Office3DRenderer" rVer="16.0.8326">
                    <am3d:blip r:embed="rId3"/>
                  </am3d:raster>
                  <am3d:objViewport viewportSz="54186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a:extLst>
                  <a:ext uri="{FF2B5EF4-FFF2-40B4-BE49-F238E27FC236}">
                    <a16:creationId xmlns:a16="http://schemas.microsoft.com/office/drawing/2014/main" id="{427054AB-064F-050D-FC0A-06FC051A1A22}"/>
                  </a:ext>
                </a:extLst>
              </p:cNvPr>
              <p:cNvPicPr>
                <a:picLocks noGrp="1" noRot="1" noChangeAspect="1" noMove="1" noResize="1" noEditPoints="1" noAdjustHandles="1" noChangeArrowheads="1" noChangeShapeType="1" noCrop="1"/>
              </p:cNvPicPr>
              <p:nvPr/>
            </p:nvPicPr>
            <p:blipFill>
              <a:blip r:embed="rId3"/>
              <a:stretch>
                <a:fillRect/>
              </a:stretch>
            </p:blipFill>
            <p:spPr>
              <a:xfrm>
                <a:off x="-4105587" y="1187098"/>
                <a:ext cx="2411091" cy="4826698"/>
              </a:xfrm>
              <a:prstGeom prst="rect">
                <a:avLst/>
              </a:prstGeom>
            </p:spPr>
          </p:pic>
        </mc:Fallback>
      </mc:AlternateContent>
      <p:sp>
        <p:nvSpPr>
          <p:cNvPr id="27" name="TextBox 26">
            <a:extLst>
              <a:ext uri="{FF2B5EF4-FFF2-40B4-BE49-F238E27FC236}">
                <a16:creationId xmlns:a16="http://schemas.microsoft.com/office/drawing/2014/main" id="{E68BBB42-EAD3-5141-0460-4B63DCCA9A00}"/>
              </a:ext>
            </a:extLst>
          </p:cNvPr>
          <p:cNvSpPr txBox="1"/>
          <p:nvPr/>
        </p:nvSpPr>
        <p:spPr>
          <a:xfrm>
            <a:off x="12381507" y="305431"/>
            <a:ext cx="4763493" cy="646331"/>
          </a:xfrm>
          <a:prstGeom prst="rect">
            <a:avLst/>
          </a:prstGeom>
          <a:noFill/>
        </p:spPr>
        <p:txBody>
          <a:bodyPr wrap="square" rtlCol="0">
            <a:spAutoFit/>
          </a:bodyPr>
          <a:lstStyle/>
          <a:p>
            <a:r>
              <a:rPr lang="en-US" sz="3600" dirty="0">
                <a:ln>
                  <a:solidFill>
                    <a:schemeClr val="bg1"/>
                  </a:solidFill>
                </a:ln>
                <a:noFill/>
                <a:latin typeface="Oldschool Grotesk Var Heavy Air" panose="00000500000000000000" pitchFamily="2" charset="0"/>
              </a:rPr>
              <a:t>Table of Contents</a:t>
            </a:r>
          </a:p>
        </p:txBody>
      </p:sp>
      <p:sp>
        <p:nvSpPr>
          <p:cNvPr id="28" name="TextBox 27">
            <a:extLst>
              <a:ext uri="{FF2B5EF4-FFF2-40B4-BE49-F238E27FC236}">
                <a16:creationId xmlns:a16="http://schemas.microsoft.com/office/drawing/2014/main" id="{0BAC7614-445B-F373-9443-910949FB4B76}"/>
              </a:ext>
            </a:extLst>
          </p:cNvPr>
          <p:cNvSpPr txBox="1"/>
          <p:nvPr/>
        </p:nvSpPr>
        <p:spPr>
          <a:xfrm>
            <a:off x="14790805" y="1362134"/>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The Task</a:t>
            </a:r>
          </a:p>
        </p:txBody>
      </p:sp>
      <p:sp>
        <p:nvSpPr>
          <p:cNvPr id="29" name="TextBox 28">
            <a:extLst>
              <a:ext uri="{FF2B5EF4-FFF2-40B4-BE49-F238E27FC236}">
                <a16:creationId xmlns:a16="http://schemas.microsoft.com/office/drawing/2014/main" id="{3BE34EA8-AC27-FBBA-477E-C3765B8FEDA4}"/>
              </a:ext>
            </a:extLst>
          </p:cNvPr>
          <p:cNvSpPr txBox="1"/>
          <p:nvPr/>
        </p:nvSpPr>
        <p:spPr>
          <a:xfrm>
            <a:off x="13419958" y="2450449"/>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Implementation</a:t>
            </a:r>
          </a:p>
        </p:txBody>
      </p:sp>
      <p:sp>
        <p:nvSpPr>
          <p:cNvPr id="30" name="TextBox 29">
            <a:extLst>
              <a:ext uri="{FF2B5EF4-FFF2-40B4-BE49-F238E27FC236}">
                <a16:creationId xmlns:a16="http://schemas.microsoft.com/office/drawing/2014/main" id="{15315272-ACC3-4D58-CAE1-9ACACCA45FB5}"/>
              </a:ext>
            </a:extLst>
          </p:cNvPr>
          <p:cNvSpPr txBox="1"/>
          <p:nvPr/>
        </p:nvSpPr>
        <p:spPr>
          <a:xfrm>
            <a:off x="12701323" y="3464820"/>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Technologies</a:t>
            </a:r>
          </a:p>
        </p:txBody>
      </p:sp>
      <p:sp>
        <p:nvSpPr>
          <p:cNvPr id="31" name="TextBox 30">
            <a:extLst>
              <a:ext uri="{FF2B5EF4-FFF2-40B4-BE49-F238E27FC236}">
                <a16:creationId xmlns:a16="http://schemas.microsoft.com/office/drawing/2014/main" id="{B854FEC5-0FA7-A2FD-BDA7-0AC6541A607F}"/>
              </a:ext>
            </a:extLst>
          </p:cNvPr>
          <p:cNvSpPr txBox="1"/>
          <p:nvPr/>
        </p:nvSpPr>
        <p:spPr>
          <a:xfrm>
            <a:off x="12103753" y="4653141"/>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The Team</a:t>
            </a:r>
          </a:p>
        </p:txBody>
      </p:sp>
    </p:spTree>
    <p:extLst>
      <p:ext uri="{BB962C8B-B14F-4D97-AF65-F5344CB8AC3E}">
        <p14:creationId xmlns:p14="http://schemas.microsoft.com/office/powerpoint/2010/main" val="196764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4410079-DC60-CEFC-F9E9-28CB03D62414}"/>
              </a:ext>
            </a:extLst>
          </p:cNvPr>
          <p:cNvGrpSpPr/>
          <p:nvPr/>
        </p:nvGrpSpPr>
        <p:grpSpPr>
          <a:xfrm>
            <a:off x="-4484095" y="-1767315"/>
            <a:ext cx="10987490" cy="10987490"/>
            <a:chOff x="602255" y="-1767315"/>
            <a:chExt cx="10987490" cy="10987490"/>
          </a:xfrm>
        </p:grpSpPr>
        <p:sp>
          <p:nvSpPr>
            <p:cNvPr id="8" name="Oval 7">
              <a:extLst>
                <a:ext uri="{FF2B5EF4-FFF2-40B4-BE49-F238E27FC236}">
                  <a16:creationId xmlns:a16="http://schemas.microsoft.com/office/drawing/2014/main" id="{BF79DF16-8C1C-710F-01FE-A557377028DA}"/>
                </a:ext>
              </a:extLst>
            </p:cNvPr>
            <p:cNvSpPr/>
            <p:nvPr/>
          </p:nvSpPr>
          <p:spPr>
            <a:xfrm>
              <a:off x="2046254" y="-323316"/>
              <a:ext cx="8099494" cy="8099494"/>
            </a:xfrm>
            <a:prstGeom prst="ellipse">
              <a:avLst/>
            </a:prstGeom>
            <a:solidFill>
              <a:srgbClr val="3C5846"/>
            </a:soli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8AE8E68-F8CE-7AAF-283A-4514B2566922}"/>
                </a:ext>
              </a:extLst>
            </p:cNvPr>
            <p:cNvSpPr/>
            <p:nvPr/>
          </p:nvSpPr>
          <p:spPr>
            <a:xfrm>
              <a:off x="602255" y="-1767315"/>
              <a:ext cx="10987490" cy="10987490"/>
            </a:xfrm>
            <a:prstGeom prst="ellipse">
              <a:avLst/>
            </a:prstGeom>
            <a:gradFill flip="none" rotWithShape="1">
              <a:gsLst>
                <a:gs pos="82000">
                  <a:srgbClr val="3C5846">
                    <a:alpha val="0"/>
                  </a:srgbClr>
                </a:gs>
                <a:gs pos="25000">
                  <a:srgbClr val="3C5846"/>
                </a:gs>
              </a:gsLst>
              <a:path path="circle">
                <a:fillToRect l="50000" t="50000" r="50000" b="50000"/>
              </a:path>
              <a:tileRect/>
            </a:gra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D167C2F-B1D7-3E05-6FFF-A5234A4EF5FA}"/>
              </a:ext>
            </a:extLst>
          </p:cNvPr>
          <p:cNvSpPr txBox="1"/>
          <p:nvPr/>
        </p:nvSpPr>
        <p:spPr>
          <a:xfrm>
            <a:off x="328028" y="228487"/>
            <a:ext cx="1140280" cy="400110"/>
          </a:xfrm>
          <a:prstGeom prst="rect">
            <a:avLst/>
          </a:prstGeom>
          <a:noFill/>
        </p:spPr>
        <p:txBody>
          <a:bodyPr wrap="square" rtlCol="0">
            <a:spAutoFit/>
          </a:bodyPr>
          <a:lstStyle/>
          <a:p>
            <a:r>
              <a:rPr lang="en-US" sz="2000" dirty="0" err="1">
                <a:solidFill>
                  <a:schemeClr val="bg1"/>
                </a:solidFill>
                <a:latin typeface="Oldschool Grotesk Var Extra Bol" panose="00000500000000000000" pitchFamily="2" charset="0"/>
              </a:rPr>
              <a:t>Fluxo</a:t>
            </a:r>
            <a:endParaRPr lang="en-US" sz="2000" dirty="0">
              <a:solidFill>
                <a:schemeClr val="bg1"/>
              </a:solidFill>
              <a:latin typeface="Oldschool Grotesk Var Extra Bol" panose="00000500000000000000" pitchFamily="2" charset="0"/>
            </a:endParaRPr>
          </a:p>
        </p:txBody>
      </p:sp>
      <p:sp>
        <p:nvSpPr>
          <p:cNvPr id="11" name="TextBox 10">
            <a:extLst>
              <a:ext uri="{FF2B5EF4-FFF2-40B4-BE49-F238E27FC236}">
                <a16:creationId xmlns:a16="http://schemas.microsoft.com/office/drawing/2014/main" id="{AA23B35B-27D6-3490-1879-C39B5059EC77}"/>
              </a:ext>
            </a:extLst>
          </p:cNvPr>
          <p:cNvSpPr txBox="1"/>
          <p:nvPr/>
        </p:nvSpPr>
        <p:spPr>
          <a:xfrm>
            <a:off x="6969925" y="305431"/>
            <a:ext cx="4113805" cy="646331"/>
          </a:xfrm>
          <a:prstGeom prst="rect">
            <a:avLst/>
          </a:prstGeom>
          <a:noFill/>
        </p:spPr>
        <p:txBody>
          <a:bodyPr wrap="square" rtlCol="0">
            <a:spAutoFit/>
          </a:bodyPr>
          <a:lstStyle/>
          <a:p>
            <a:r>
              <a:rPr lang="en-US" sz="3600" dirty="0">
                <a:ln>
                  <a:solidFill>
                    <a:schemeClr val="bg1"/>
                  </a:solidFill>
                </a:ln>
                <a:noFill/>
                <a:latin typeface="Oldschool Grotesk Var Heavy Air" panose="00000500000000000000" pitchFamily="2" charset="0"/>
              </a:rPr>
              <a:t>Table of Contents</a:t>
            </a:r>
          </a:p>
        </p:txBody>
      </p:sp>
      <p:sp>
        <p:nvSpPr>
          <p:cNvPr id="12" name="TextBox 11">
            <a:extLst>
              <a:ext uri="{FF2B5EF4-FFF2-40B4-BE49-F238E27FC236}">
                <a16:creationId xmlns:a16="http://schemas.microsoft.com/office/drawing/2014/main" id="{4BD19DDD-51C3-046E-FB09-FCD221FED454}"/>
              </a:ext>
            </a:extLst>
          </p:cNvPr>
          <p:cNvSpPr txBox="1"/>
          <p:nvPr/>
        </p:nvSpPr>
        <p:spPr>
          <a:xfrm>
            <a:off x="6204192" y="1362134"/>
            <a:ext cx="3340100" cy="523220"/>
          </a:xfrm>
          <a:prstGeom prst="rect">
            <a:avLst/>
          </a:prstGeom>
          <a:noFill/>
        </p:spPr>
        <p:txBody>
          <a:bodyPr wrap="square" rtlCol="0">
            <a:spAutoFit/>
          </a:bodyPr>
          <a:lstStyle/>
          <a:p>
            <a:r>
              <a:rPr lang="en-US" sz="2800" dirty="0">
                <a:solidFill>
                  <a:schemeClr val="bg1"/>
                </a:solidFill>
                <a:latin typeface="Oldschool Grotesk Var Heavy Air" panose="00000500000000000000" pitchFamily="2" charset="0"/>
              </a:rPr>
              <a:t>The Task</a:t>
            </a:r>
          </a:p>
        </p:txBody>
      </p:sp>
      <p:sp>
        <p:nvSpPr>
          <p:cNvPr id="13" name="TextBox 12">
            <a:extLst>
              <a:ext uri="{FF2B5EF4-FFF2-40B4-BE49-F238E27FC236}">
                <a16:creationId xmlns:a16="http://schemas.microsoft.com/office/drawing/2014/main" id="{16460E20-61B8-A1E7-216D-97EC73F7BF2E}"/>
              </a:ext>
            </a:extLst>
          </p:cNvPr>
          <p:cNvSpPr txBox="1"/>
          <p:nvPr/>
        </p:nvSpPr>
        <p:spPr>
          <a:xfrm>
            <a:off x="6503395" y="2450449"/>
            <a:ext cx="3340100" cy="523220"/>
          </a:xfrm>
          <a:prstGeom prst="rect">
            <a:avLst/>
          </a:prstGeom>
          <a:noFill/>
        </p:spPr>
        <p:txBody>
          <a:bodyPr wrap="square" rtlCol="0">
            <a:spAutoFit/>
          </a:bodyPr>
          <a:lstStyle/>
          <a:p>
            <a:r>
              <a:rPr lang="en-US" sz="2800" dirty="0">
                <a:solidFill>
                  <a:schemeClr val="bg1"/>
                </a:solidFill>
                <a:latin typeface="Oldschool Grotesk Var Heavy Air" panose="00000500000000000000" pitchFamily="2" charset="0"/>
              </a:rPr>
              <a:t>Implementation</a:t>
            </a:r>
          </a:p>
        </p:txBody>
      </p:sp>
      <p:sp>
        <p:nvSpPr>
          <p:cNvPr id="14" name="TextBox 13">
            <a:extLst>
              <a:ext uri="{FF2B5EF4-FFF2-40B4-BE49-F238E27FC236}">
                <a16:creationId xmlns:a16="http://schemas.microsoft.com/office/drawing/2014/main" id="{6CDDCD84-D160-B55C-3051-E671C92A1575}"/>
              </a:ext>
            </a:extLst>
          </p:cNvPr>
          <p:cNvSpPr txBox="1"/>
          <p:nvPr/>
        </p:nvSpPr>
        <p:spPr>
          <a:xfrm>
            <a:off x="6503395" y="3464820"/>
            <a:ext cx="3340100" cy="523220"/>
          </a:xfrm>
          <a:prstGeom prst="rect">
            <a:avLst/>
          </a:prstGeom>
          <a:noFill/>
        </p:spPr>
        <p:txBody>
          <a:bodyPr wrap="square" rtlCol="0">
            <a:spAutoFit/>
          </a:bodyPr>
          <a:lstStyle/>
          <a:p>
            <a:r>
              <a:rPr lang="en-US" sz="2800" dirty="0">
                <a:solidFill>
                  <a:schemeClr val="bg1"/>
                </a:solidFill>
                <a:latin typeface="Oldschool Grotesk Var Heavy Air" panose="00000500000000000000" pitchFamily="2" charset="0"/>
              </a:rPr>
              <a:t>Technologies</a:t>
            </a:r>
          </a:p>
        </p:txBody>
      </p:sp>
      <p:sp>
        <p:nvSpPr>
          <p:cNvPr id="15" name="TextBox 14">
            <a:extLst>
              <a:ext uri="{FF2B5EF4-FFF2-40B4-BE49-F238E27FC236}">
                <a16:creationId xmlns:a16="http://schemas.microsoft.com/office/drawing/2014/main" id="{AE4F16BB-0B91-7826-22A3-8E1A2D2D0D11}"/>
              </a:ext>
            </a:extLst>
          </p:cNvPr>
          <p:cNvSpPr txBox="1"/>
          <p:nvPr/>
        </p:nvSpPr>
        <p:spPr>
          <a:xfrm>
            <a:off x="6390370" y="4653141"/>
            <a:ext cx="3340100" cy="523220"/>
          </a:xfrm>
          <a:prstGeom prst="rect">
            <a:avLst/>
          </a:prstGeom>
          <a:noFill/>
        </p:spPr>
        <p:txBody>
          <a:bodyPr wrap="square" rtlCol="0">
            <a:spAutoFit/>
          </a:bodyPr>
          <a:lstStyle/>
          <a:p>
            <a:r>
              <a:rPr lang="en-US" sz="2800" dirty="0">
                <a:solidFill>
                  <a:schemeClr val="bg1"/>
                </a:solidFill>
                <a:latin typeface="Oldschool Grotesk Var Heavy Air" panose="00000500000000000000" pitchFamily="2" charset="0"/>
              </a:rPr>
              <a:t>The Team</a:t>
            </a:r>
          </a:p>
        </p:txBody>
      </p:sp>
      <p:cxnSp>
        <p:nvCxnSpPr>
          <p:cNvPr id="16" name="Straight Connector 15">
            <a:extLst>
              <a:ext uri="{FF2B5EF4-FFF2-40B4-BE49-F238E27FC236}">
                <a16:creationId xmlns:a16="http://schemas.microsoft.com/office/drawing/2014/main" id="{B5D643B2-654C-9BCD-9E4E-B94732B5B233}"/>
              </a:ext>
            </a:extLst>
          </p:cNvPr>
          <p:cNvCxnSpPr/>
          <p:nvPr/>
        </p:nvCxnSpPr>
        <p:spPr>
          <a:xfrm>
            <a:off x="6096000" y="10570906"/>
            <a:ext cx="0" cy="29337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9E416139-7938-61B1-DE7C-87755F48FB31}"/>
                  </a:ext>
                </a:extLst>
              </p:cNvPr>
              <p:cNvGraphicFramePr>
                <a:graphicFrameLocks noChangeAspect="1"/>
              </p:cNvGraphicFramePr>
              <p:nvPr>
                <p:extLst>
                  <p:ext uri="{D42A27DB-BD31-4B8C-83A1-F6EECF244321}">
                    <p14:modId xmlns:p14="http://schemas.microsoft.com/office/powerpoint/2010/main" val="97009981"/>
                  </p:ext>
                </p:extLst>
              </p:nvPr>
            </p:nvGraphicFramePr>
            <p:xfrm>
              <a:off x="1198885" y="1303510"/>
              <a:ext cx="2212327" cy="4593876"/>
            </p:xfrm>
            <a:graphic>
              <a:graphicData uri="http://schemas.microsoft.com/office/drawing/2017/model3d">
                <am3d:model3d r:embed="rId2">
                  <am3d:spPr>
                    <a:xfrm>
                      <a:off x="0" y="0"/>
                      <a:ext cx="2212327" cy="4593876"/>
                    </a:xfrm>
                    <a:prstGeom prst="rect">
                      <a:avLst/>
                    </a:prstGeom>
                  </am3d:spPr>
                  <am3d:camera>
                    <am3d:pos x="0" y="0" z="52398167"/>
                    <am3d:up dx="0" dy="36000000" dz="0"/>
                    <am3d:lookAt x="0" y="0" z="0"/>
                    <am3d:perspective fov="2700000"/>
                  </am3d:camera>
                  <am3d:trans>
                    <am3d:meterPerModelUnit n="481887" d="1000000"/>
                    <am3d:preTrans dx="-637194" dy="-17999995" dz="-766105"/>
                    <am3d:scale>
                      <am3d:sx n="1000000" d="1000000"/>
                      <am3d:sy n="1000000" d="1000000"/>
                      <am3d:sz n="1000000" d="1000000"/>
                    </am3d:scale>
                    <am3d:rot/>
                    <am3d:postTrans dx="0" dy="0" dz="0"/>
                  </am3d:trans>
                  <am3d:raster rName="Office3DRenderer" rVer="16.0.8326">
                    <am3d:blip r:embed="rId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9E416139-7938-61B1-DE7C-87755F48FB31}"/>
                  </a:ext>
                </a:extLst>
              </p:cNvPr>
              <p:cNvPicPr>
                <a:picLocks noGrp="1" noRot="1" noChangeAspect="1" noMove="1" noResize="1" noEditPoints="1" noAdjustHandles="1" noChangeArrowheads="1" noChangeShapeType="1" noCrop="1"/>
              </p:cNvPicPr>
              <p:nvPr/>
            </p:nvPicPr>
            <p:blipFill>
              <a:blip r:embed="rId3"/>
              <a:stretch>
                <a:fillRect/>
              </a:stretch>
            </p:blipFill>
            <p:spPr>
              <a:xfrm>
                <a:off x="1198885" y="1303510"/>
                <a:ext cx="2212327" cy="4593876"/>
              </a:xfrm>
              <a:prstGeom prst="rect">
                <a:avLst/>
              </a:prstGeom>
            </p:spPr>
          </p:pic>
        </mc:Fallback>
      </mc:AlternateContent>
      <p:sp>
        <p:nvSpPr>
          <p:cNvPr id="17" name="TextBox 16">
            <a:extLst>
              <a:ext uri="{FF2B5EF4-FFF2-40B4-BE49-F238E27FC236}">
                <a16:creationId xmlns:a16="http://schemas.microsoft.com/office/drawing/2014/main" id="{A6A4001E-F94C-DB80-6A0F-617E0167F136}"/>
              </a:ext>
            </a:extLst>
          </p:cNvPr>
          <p:cNvSpPr txBox="1"/>
          <p:nvPr/>
        </p:nvSpPr>
        <p:spPr>
          <a:xfrm>
            <a:off x="-8684158" y="1668946"/>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Scrum Trainer</a:t>
            </a:r>
          </a:p>
          <a:p>
            <a:pPr algn="ctr"/>
            <a:r>
              <a:rPr lang="en-US" dirty="0">
                <a:solidFill>
                  <a:schemeClr val="bg1"/>
                </a:solidFill>
                <a:latin typeface="Oldschool Grotesk Var Heavy Air" panose="00000500000000000000" pitchFamily="2" charset="0"/>
              </a:rPr>
              <a:t>Iva </a:t>
            </a:r>
            <a:r>
              <a:rPr lang="en-US" dirty="0" err="1">
                <a:solidFill>
                  <a:schemeClr val="bg1"/>
                </a:solidFill>
                <a:latin typeface="Oldschool Grotesk Var Heavy Air" panose="00000500000000000000" pitchFamily="2" charset="0"/>
              </a:rPr>
              <a:t>Raykova</a:t>
            </a:r>
            <a:endParaRPr lang="en-US" dirty="0">
              <a:solidFill>
                <a:schemeClr val="bg1"/>
              </a:solidFill>
              <a:latin typeface="Oldschool Grotesk Var Heavy Air" panose="00000500000000000000" pitchFamily="2" charset="0"/>
            </a:endParaRPr>
          </a:p>
        </p:txBody>
      </p:sp>
      <p:sp>
        <p:nvSpPr>
          <p:cNvPr id="18" name="TextBox 17">
            <a:extLst>
              <a:ext uri="{FF2B5EF4-FFF2-40B4-BE49-F238E27FC236}">
                <a16:creationId xmlns:a16="http://schemas.microsoft.com/office/drawing/2014/main" id="{E4D1E3C6-F42B-32CC-D09B-5DCFF7AD0BD6}"/>
              </a:ext>
            </a:extLst>
          </p:cNvPr>
          <p:cNvSpPr txBox="1"/>
          <p:nvPr/>
        </p:nvSpPr>
        <p:spPr>
          <a:xfrm>
            <a:off x="-8684158" y="3587930"/>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Developer</a:t>
            </a:r>
          </a:p>
          <a:p>
            <a:pPr algn="ctr"/>
            <a:r>
              <a:rPr lang="en-US" dirty="0">
                <a:solidFill>
                  <a:schemeClr val="bg1"/>
                </a:solidFill>
                <a:latin typeface="Oldschool Grotesk Var Heavy Air" panose="00000500000000000000" pitchFamily="2" charset="0"/>
              </a:rPr>
              <a:t>Oleksandr </a:t>
            </a:r>
            <a:r>
              <a:rPr lang="en-US" dirty="0" err="1">
                <a:solidFill>
                  <a:schemeClr val="bg1"/>
                </a:solidFill>
                <a:latin typeface="Oldschool Grotesk Var Heavy Air" panose="00000500000000000000" pitchFamily="2" charset="0"/>
              </a:rPr>
              <a:t>Vinichenko</a:t>
            </a:r>
            <a:endParaRPr lang="en-US" dirty="0">
              <a:solidFill>
                <a:schemeClr val="bg1"/>
              </a:solidFill>
              <a:latin typeface="Oldschool Grotesk Var Heavy Air" panose="00000500000000000000" pitchFamily="2" charset="0"/>
            </a:endParaRPr>
          </a:p>
        </p:txBody>
      </p:sp>
      <p:sp>
        <p:nvSpPr>
          <p:cNvPr id="19" name="TextBox 18">
            <a:extLst>
              <a:ext uri="{FF2B5EF4-FFF2-40B4-BE49-F238E27FC236}">
                <a16:creationId xmlns:a16="http://schemas.microsoft.com/office/drawing/2014/main" id="{21F0A532-31E6-D291-7628-CAFAA9665B16}"/>
              </a:ext>
            </a:extLst>
          </p:cNvPr>
          <p:cNvSpPr txBox="1"/>
          <p:nvPr/>
        </p:nvSpPr>
        <p:spPr>
          <a:xfrm>
            <a:off x="20643077" y="3587929"/>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Developer</a:t>
            </a:r>
          </a:p>
          <a:p>
            <a:pPr algn="ctr"/>
            <a:r>
              <a:rPr lang="en-US" dirty="0">
                <a:solidFill>
                  <a:schemeClr val="bg1"/>
                </a:solidFill>
                <a:latin typeface="Oldschool Grotesk Var Heavy Air" panose="00000500000000000000" pitchFamily="2" charset="0"/>
              </a:rPr>
              <a:t>Petur Kostov</a:t>
            </a:r>
          </a:p>
        </p:txBody>
      </p:sp>
      <p:sp>
        <p:nvSpPr>
          <p:cNvPr id="20" name="TextBox 19">
            <a:extLst>
              <a:ext uri="{FF2B5EF4-FFF2-40B4-BE49-F238E27FC236}">
                <a16:creationId xmlns:a16="http://schemas.microsoft.com/office/drawing/2014/main" id="{C2754E75-00A7-CC91-F8C1-C2F528A46C45}"/>
              </a:ext>
            </a:extLst>
          </p:cNvPr>
          <p:cNvSpPr txBox="1"/>
          <p:nvPr/>
        </p:nvSpPr>
        <p:spPr>
          <a:xfrm>
            <a:off x="20643076" y="1674751"/>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Developer</a:t>
            </a:r>
          </a:p>
          <a:p>
            <a:pPr algn="ctr"/>
            <a:r>
              <a:rPr lang="en-US" dirty="0" err="1">
                <a:solidFill>
                  <a:schemeClr val="bg1"/>
                </a:solidFill>
                <a:latin typeface="Oldschool Grotesk Var Heavy Air" panose="00000500000000000000" pitchFamily="2" charset="0"/>
              </a:rPr>
              <a:t>Aleksandur</a:t>
            </a:r>
            <a:r>
              <a:rPr lang="en-US" dirty="0">
                <a:solidFill>
                  <a:schemeClr val="bg1"/>
                </a:solidFill>
                <a:latin typeface="Oldschool Grotesk Var Heavy Air" panose="00000500000000000000" pitchFamily="2" charset="0"/>
              </a:rPr>
              <a:t> Kolev</a:t>
            </a:r>
          </a:p>
        </p:txBody>
      </p:sp>
    </p:spTree>
    <p:extLst>
      <p:ext uri="{BB962C8B-B14F-4D97-AF65-F5344CB8AC3E}">
        <p14:creationId xmlns:p14="http://schemas.microsoft.com/office/powerpoint/2010/main" val="2253584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4C11-6ADE-BBF0-A43C-866938525738}"/>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34473136-0EC1-BDF5-ECF9-E1483516EBA3}"/>
              </a:ext>
            </a:extLst>
          </p:cNvPr>
          <p:cNvGrpSpPr/>
          <p:nvPr/>
        </p:nvGrpSpPr>
        <p:grpSpPr>
          <a:xfrm>
            <a:off x="602255" y="1634164"/>
            <a:ext cx="10987490" cy="10987490"/>
            <a:chOff x="602255" y="-1767315"/>
            <a:chExt cx="10987490" cy="10987490"/>
          </a:xfrm>
        </p:grpSpPr>
        <p:sp>
          <p:nvSpPr>
            <p:cNvPr id="8" name="Oval 7">
              <a:extLst>
                <a:ext uri="{FF2B5EF4-FFF2-40B4-BE49-F238E27FC236}">
                  <a16:creationId xmlns:a16="http://schemas.microsoft.com/office/drawing/2014/main" id="{0AE906BA-693C-E804-BC89-23E9CCB4FCD8}"/>
                </a:ext>
              </a:extLst>
            </p:cNvPr>
            <p:cNvSpPr/>
            <p:nvPr/>
          </p:nvSpPr>
          <p:spPr>
            <a:xfrm>
              <a:off x="2046254" y="-323316"/>
              <a:ext cx="8099494" cy="8099494"/>
            </a:xfrm>
            <a:prstGeom prst="ellipse">
              <a:avLst/>
            </a:prstGeom>
            <a:solidFill>
              <a:srgbClr val="3C5846"/>
            </a:soli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78AAE52-B909-1CC0-A22F-3DD34C288659}"/>
                </a:ext>
              </a:extLst>
            </p:cNvPr>
            <p:cNvSpPr/>
            <p:nvPr/>
          </p:nvSpPr>
          <p:spPr>
            <a:xfrm>
              <a:off x="602255" y="-1767315"/>
              <a:ext cx="10987490" cy="10987490"/>
            </a:xfrm>
            <a:prstGeom prst="ellipse">
              <a:avLst/>
            </a:prstGeom>
            <a:gradFill flip="none" rotWithShape="1">
              <a:gsLst>
                <a:gs pos="82000">
                  <a:srgbClr val="3C5846">
                    <a:alpha val="0"/>
                  </a:srgbClr>
                </a:gs>
                <a:gs pos="25000">
                  <a:srgbClr val="3C5846"/>
                </a:gs>
              </a:gsLst>
              <a:path path="circle">
                <a:fillToRect l="50000" t="50000" r="50000" b="50000"/>
              </a:path>
              <a:tileRect/>
            </a:gra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3FA29844-215C-25BF-79A6-62B3CEE04F14}"/>
              </a:ext>
            </a:extLst>
          </p:cNvPr>
          <p:cNvSpPr txBox="1"/>
          <p:nvPr/>
        </p:nvSpPr>
        <p:spPr>
          <a:xfrm>
            <a:off x="328028" y="228487"/>
            <a:ext cx="1140280" cy="400110"/>
          </a:xfrm>
          <a:prstGeom prst="rect">
            <a:avLst/>
          </a:prstGeom>
          <a:noFill/>
        </p:spPr>
        <p:txBody>
          <a:bodyPr wrap="square" rtlCol="0">
            <a:spAutoFit/>
          </a:bodyPr>
          <a:lstStyle/>
          <a:p>
            <a:r>
              <a:rPr lang="en-US" sz="2000" dirty="0" err="1">
                <a:solidFill>
                  <a:schemeClr val="bg1"/>
                </a:solidFill>
                <a:latin typeface="Oldschool Grotesk Var Extra Bol" panose="00000500000000000000" pitchFamily="2" charset="0"/>
              </a:rPr>
              <a:t>Fluxo</a:t>
            </a:r>
            <a:endParaRPr lang="en-US" sz="2000" dirty="0">
              <a:solidFill>
                <a:schemeClr val="bg1"/>
              </a:solidFill>
              <a:latin typeface="Oldschool Grotesk Var Extra Bol" panose="00000500000000000000" pitchFamily="2" charset="0"/>
            </a:endParaRPr>
          </a:p>
        </p:txBody>
      </p:sp>
      <p:sp>
        <p:nvSpPr>
          <p:cNvPr id="16" name="TextBox 15">
            <a:extLst>
              <a:ext uri="{FF2B5EF4-FFF2-40B4-BE49-F238E27FC236}">
                <a16:creationId xmlns:a16="http://schemas.microsoft.com/office/drawing/2014/main" id="{03C0258C-0A14-E098-4A3D-B31530C53B58}"/>
              </a:ext>
            </a:extLst>
          </p:cNvPr>
          <p:cNvSpPr txBox="1"/>
          <p:nvPr/>
        </p:nvSpPr>
        <p:spPr>
          <a:xfrm>
            <a:off x="7924437" y="3587929"/>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Developer</a:t>
            </a:r>
          </a:p>
          <a:p>
            <a:pPr algn="ctr"/>
            <a:r>
              <a:rPr lang="en-US" dirty="0">
                <a:solidFill>
                  <a:schemeClr val="bg1"/>
                </a:solidFill>
                <a:latin typeface="Oldschool Grotesk Var Heavy Air" panose="00000500000000000000" pitchFamily="2" charset="0"/>
              </a:rPr>
              <a:t>Petur Kostov</a:t>
            </a:r>
          </a:p>
        </p:txBody>
      </p:sp>
      <p:sp>
        <p:nvSpPr>
          <p:cNvPr id="11" name="TextBox 10">
            <a:extLst>
              <a:ext uri="{FF2B5EF4-FFF2-40B4-BE49-F238E27FC236}">
                <a16:creationId xmlns:a16="http://schemas.microsoft.com/office/drawing/2014/main" id="{F3C868EF-76DE-0F97-2B0F-09A632ED94AB}"/>
              </a:ext>
            </a:extLst>
          </p:cNvPr>
          <p:cNvSpPr txBox="1"/>
          <p:nvPr/>
        </p:nvSpPr>
        <p:spPr>
          <a:xfrm>
            <a:off x="12192000" y="305431"/>
            <a:ext cx="4113805" cy="646331"/>
          </a:xfrm>
          <a:prstGeom prst="rect">
            <a:avLst/>
          </a:prstGeom>
          <a:noFill/>
        </p:spPr>
        <p:txBody>
          <a:bodyPr wrap="square" rtlCol="0">
            <a:spAutoFit/>
          </a:bodyPr>
          <a:lstStyle/>
          <a:p>
            <a:r>
              <a:rPr lang="en-US" sz="3600" dirty="0">
                <a:noFill/>
                <a:latin typeface="Oldschool Grotesk Var Heavy Air" panose="00000500000000000000" pitchFamily="2" charset="0"/>
              </a:rPr>
              <a:t>Table of Contents</a:t>
            </a:r>
          </a:p>
        </p:txBody>
      </p:sp>
      <p:sp>
        <p:nvSpPr>
          <p:cNvPr id="12" name="TextBox 11">
            <a:extLst>
              <a:ext uri="{FF2B5EF4-FFF2-40B4-BE49-F238E27FC236}">
                <a16:creationId xmlns:a16="http://schemas.microsoft.com/office/drawing/2014/main" id="{B02DC6EA-AE14-FB0C-D611-AE52213B9170}"/>
              </a:ext>
            </a:extLst>
          </p:cNvPr>
          <p:cNvSpPr txBox="1"/>
          <p:nvPr/>
        </p:nvSpPr>
        <p:spPr>
          <a:xfrm>
            <a:off x="12192000" y="1362134"/>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The Task</a:t>
            </a:r>
          </a:p>
        </p:txBody>
      </p:sp>
      <p:sp>
        <p:nvSpPr>
          <p:cNvPr id="13" name="TextBox 12">
            <a:extLst>
              <a:ext uri="{FF2B5EF4-FFF2-40B4-BE49-F238E27FC236}">
                <a16:creationId xmlns:a16="http://schemas.microsoft.com/office/drawing/2014/main" id="{FDC4D11D-9910-2FDF-4C49-813160EE8E50}"/>
              </a:ext>
            </a:extLst>
          </p:cNvPr>
          <p:cNvSpPr txBox="1"/>
          <p:nvPr/>
        </p:nvSpPr>
        <p:spPr>
          <a:xfrm>
            <a:off x="12491203" y="2450449"/>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Implementation</a:t>
            </a:r>
          </a:p>
        </p:txBody>
      </p:sp>
      <p:sp>
        <p:nvSpPr>
          <p:cNvPr id="14" name="TextBox 13">
            <a:extLst>
              <a:ext uri="{FF2B5EF4-FFF2-40B4-BE49-F238E27FC236}">
                <a16:creationId xmlns:a16="http://schemas.microsoft.com/office/drawing/2014/main" id="{53988E3B-6F5A-601F-5E65-5C1AF4186282}"/>
              </a:ext>
            </a:extLst>
          </p:cNvPr>
          <p:cNvSpPr txBox="1"/>
          <p:nvPr/>
        </p:nvSpPr>
        <p:spPr>
          <a:xfrm>
            <a:off x="12491203" y="3464820"/>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Technologies</a:t>
            </a:r>
          </a:p>
        </p:txBody>
      </p:sp>
      <p:sp>
        <p:nvSpPr>
          <p:cNvPr id="15" name="TextBox 14">
            <a:extLst>
              <a:ext uri="{FF2B5EF4-FFF2-40B4-BE49-F238E27FC236}">
                <a16:creationId xmlns:a16="http://schemas.microsoft.com/office/drawing/2014/main" id="{BC8FBCF1-04FF-986E-5244-6D6B0D6F4E02}"/>
              </a:ext>
            </a:extLst>
          </p:cNvPr>
          <p:cNvSpPr txBox="1"/>
          <p:nvPr/>
        </p:nvSpPr>
        <p:spPr>
          <a:xfrm>
            <a:off x="4764269" y="291862"/>
            <a:ext cx="2663463" cy="707886"/>
          </a:xfrm>
          <a:prstGeom prst="rect">
            <a:avLst/>
          </a:prstGeom>
          <a:noFill/>
        </p:spPr>
        <p:txBody>
          <a:bodyPr wrap="square" rtlCol="0">
            <a:spAutoFit/>
          </a:bodyPr>
          <a:lstStyle/>
          <a:p>
            <a:r>
              <a:rPr lang="en-US" sz="4000" dirty="0">
                <a:solidFill>
                  <a:schemeClr val="bg1"/>
                </a:solidFill>
                <a:latin typeface="Oldschool Grotesk Var Heavy Air" panose="00000500000000000000" pitchFamily="2" charset="0"/>
              </a:rPr>
              <a:t>The Team</a:t>
            </a:r>
          </a:p>
        </p:txBody>
      </p:sp>
      <p:cxnSp>
        <p:nvCxnSpPr>
          <p:cNvPr id="3" name="Straight Connector 2">
            <a:extLst>
              <a:ext uri="{FF2B5EF4-FFF2-40B4-BE49-F238E27FC236}">
                <a16:creationId xmlns:a16="http://schemas.microsoft.com/office/drawing/2014/main" id="{67749A9C-6E15-49B8-BB72-C32A907FDF7A}"/>
              </a:ext>
            </a:extLst>
          </p:cNvPr>
          <p:cNvCxnSpPr/>
          <p:nvPr/>
        </p:nvCxnSpPr>
        <p:spPr>
          <a:xfrm>
            <a:off x="6096000" y="4826000"/>
            <a:ext cx="0" cy="29337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C39050C-AEAE-F822-B451-82BF635C7DE3}"/>
                  </a:ext>
                </a:extLst>
              </p:cNvPr>
              <p:cNvGraphicFramePr>
                <a:graphicFrameLocks noChangeAspect="1"/>
              </p:cNvGraphicFramePr>
              <p:nvPr/>
            </p:nvGraphicFramePr>
            <p:xfrm>
              <a:off x="4989561" y="1216386"/>
              <a:ext cx="2212878" cy="4885371"/>
            </p:xfrm>
            <a:graphic>
              <a:graphicData uri="http://schemas.microsoft.com/office/drawing/2017/model3d">
                <am3d:model3d r:embed="rId2">
                  <am3d:spPr>
                    <a:xfrm>
                      <a:off x="0" y="0"/>
                      <a:ext cx="2212878" cy="4885371"/>
                    </a:xfrm>
                    <a:prstGeom prst="rect">
                      <a:avLst/>
                    </a:prstGeom>
                  </am3d:spPr>
                  <am3d:camera>
                    <am3d:pos x="0" y="0" z="52398167"/>
                    <am3d:up dx="0" dy="36000000" dz="0"/>
                    <am3d:lookAt x="0" y="0" z="0"/>
                    <am3d:perspective fov="2700000"/>
                  </am3d:camera>
                  <am3d:trans>
                    <am3d:meterPerModelUnit n="481887" d="1000000"/>
                    <am3d:preTrans dx="-637194" dy="-17999995" dz="-766105"/>
                    <am3d:scale>
                      <am3d:sx n="1000000" d="1000000"/>
                      <am3d:sy n="1000000" d="1000000"/>
                      <am3d:sz n="1000000" d="1000000"/>
                    </am3d:scale>
                    <am3d:rot ax="83426" ay="-1467748" az="-34551"/>
                    <am3d:postTrans dx="0" dy="0" dz="0"/>
                  </am3d:trans>
                  <am3d:raster rName="Office3DRenderer" rVer="16.0.8326">
                    <am3d:blip r:embed="rId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C39050C-AEAE-F822-B451-82BF635C7DE3}"/>
                  </a:ext>
                </a:extLst>
              </p:cNvPr>
              <p:cNvPicPr>
                <a:picLocks noGrp="1" noRot="1" noChangeAspect="1" noMove="1" noResize="1" noEditPoints="1" noAdjustHandles="1" noChangeArrowheads="1" noChangeShapeType="1" noCrop="1"/>
              </p:cNvPicPr>
              <p:nvPr/>
            </p:nvPicPr>
            <p:blipFill>
              <a:blip r:embed="rId3"/>
              <a:stretch>
                <a:fillRect/>
              </a:stretch>
            </p:blipFill>
            <p:spPr>
              <a:xfrm>
                <a:off x="4989561" y="1216386"/>
                <a:ext cx="2212878" cy="4885371"/>
              </a:xfrm>
              <a:prstGeom prst="rect">
                <a:avLst/>
              </a:prstGeom>
            </p:spPr>
          </p:pic>
        </mc:Fallback>
      </mc:AlternateContent>
      <p:sp>
        <p:nvSpPr>
          <p:cNvPr id="4" name="TextBox 3">
            <a:extLst>
              <a:ext uri="{FF2B5EF4-FFF2-40B4-BE49-F238E27FC236}">
                <a16:creationId xmlns:a16="http://schemas.microsoft.com/office/drawing/2014/main" id="{59874443-D701-EDA9-53EA-54449370DD99}"/>
              </a:ext>
            </a:extLst>
          </p:cNvPr>
          <p:cNvSpPr txBox="1"/>
          <p:nvPr/>
        </p:nvSpPr>
        <p:spPr>
          <a:xfrm>
            <a:off x="1144794" y="1668946"/>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Scrum Trainer</a:t>
            </a:r>
          </a:p>
          <a:p>
            <a:pPr algn="ctr"/>
            <a:r>
              <a:rPr lang="en-US" dirty="0">
                <a:solidFill>
                  <a:schemeClr val="bg1"/>
                </a:solidFill>
                <a:latin typeface="Oldschool Grotesk Var Heavy Air" panose="00000500000000000000" pitchFamily="2" charset="0"/>
              </a:rPr>
              <a:t>Iva </a:t>
            </a:r>
            <a:r>
              <a:rPr lang="en-US" dirty="0" err="1">
                <a:solidFill>
                  <a:schemeClr val="bg1"/>
                </a:solidFill>
                <a:latin typeface="Oldschool Grotesk Var Heavy Air" panose="00000500000000000000" pitchFamily="2" charset="0"/>
              </a:rPr>
              <a:t>Raykova</a:t>
            </a:r>
            <a:endParaRPr lang="en-US" dirty="0">
              <a:solidFill>
                <a:schemeClr val="bg1"/>
              </a:solidFill>
              <a:latin typeface="Oldschool Grotesk Var Heavy Air" panose="00000500000000000000" pitchFamily="2" charset="0"/>
            </a:endParaRPr>
          </a:p>
        </p:txBody>
      </p:sp>
      <p:sp>
        <p:nvSpPr>
          <p:cNvPr id="5" name="TextBox 4">
            <a:extLst>
              <a:ext uri="{FF2B5EF4-FFF2-40B4-BE49-F238E27FC236}">
                <a16:creationId xmlns:a16="http://schemas.microsoft.com/office/drawing/2014/main" id="{1B21193B-85C5-2038-72BF-A6D14B3F0899}"/>
              </a:ext>
            </a:extLst>
          </p:cNvPr>
          <p:cNvSpPr txBox="1"/>
          <p:nvPr/>
        </p:nvSpPr>
        <p:spPr>
          <a:xfrm>
            <a:off x="1144794" y="3587930"/>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Developer</a:t>
            </a:r>
          </a:p>
          <a:p>
            <a:pPr algn="ctr"/>
            <a:r>
              <a:rPr lang="en-US" dirty="0">
                <a:solidFill>
                  <a:schemeClr val="bg1"/>
                </a:solidFill>
                <a:latin typeface="Oldschool Grotesk Var Heavy Air" panose="00000500000000000000" pitchFamily="2" charset="0"/>
              </a:rPr>
              <a:t>Oleksandr </a:t>
            </a:r>
            <a:r>
              <a:rPr lang="en-US" dirty="0" err="1">
                <a:solidFill>
                  <a:schemeClr val="bg1"/>
                </a:solidFill>
                <a:latin typeface="Oldschool Grotesk Var Heavy Air" panose="00000500000000000000" pitchFamily="2" charset="0"/>
              </a:rPr>
              <a:t>Vinichenko</a:t>
            </a:r>
            <a:endParaRPr lang="en-US" dirty="0">
              <a:solidFill>
                <a:schemeClr val="bg1"/>
              </a:solidFill>
              <a:latin typeface="Oldschool Grotesk Var Heavy Air" panose="00000500000000000000" pitchFamily="2" charset="0"/>
            </a:endParaRPr>
          </a:p>
        </p:txBody>
      </p:sp>
      <p:sp>
        <p:nvSpPr>
          <p:cNvPr id="17" name="TextBox 16">
            <a:extLst>
              <a:ext uri="{FF2B5EF4-FFF2-40B4-BE49-F238E27FC236}">
                <a16:creationId xmlns:a16="http://schemas.microsoft.com/office/drawing/2014/main" id="{EFAC5745-DD72-7087-9647-ED2FD8264EB2}"/>
              </a:ext>
            </a:extLst>
          </p:cNvPr>
          <p:cNvSpPr txBox="1"/>
          <p:nvPr/>
        </p:nvSpPr>
        <p:spPr>
          <a:xfrm>
            <a:off x="7924436" y="1674751"/>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Developer</a:t>
            </a:r>
          </a:p>
          <a:p>
            <a:pPr algn="ctr"/>
            <a:r>
              <a:rPr lang="en-US" dirty="0" err="1">
                <a:solidFill>
                  <a:schemeClr val="bg1"/>
                </a:solidFill>
                <a:latin typeface="Oldschool Grotesk Var Heavy Air" panose="00000500000000000000" pitchFamily="2" charset="0"/>
              </a:rPr>
              <a:t>Aleksandur</a:t>
            </a:r>
            <a:r>
              <a:rPr lang="en-US" dirty="0">
                <a:solidFill>
                  <a:schemeClr val="bg1"/>
                </a:solidFill>
                <a:latin typeface="Oldschool Grotesk Var Heavy Air" panose="00000500000000000000" pitchFamily="2" charset="0"/>
              </a:rPr>
              <a:t> Kolev</a:t>
            </a:r>
          </a:p>
        </p:txBody>
      </p:sp>
      <p:sp>
        <p:nvSpPr>
          <p:cNvPr id="20" name="Oval 19">
            <a:extLst>
              <a:ext uri="{FF2B5EF4-FFF2-40B4-BE49-F238E27FC236}">
                <a16:creationId xmlns:a16="http://schemas.microsoft.com/office/drawing/2014/main" id="{69D3B9D1-2CF6-4F1B-493C-95595B59EF74}"/>
              </a:ext>
            </a:extLst>
          </p:cNvPr>
          <p:cNvSpPr/>
          <p:nvPr/>
        </p:nvSpPr>
        <p:spPr>
          <a:xfrm>
            <a:off x="7922432" y="4045745"/>
            <a:ext cx="684806" cy="68480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E0BB97E-0A40-E156-96D8-D11B2342E7D5}"/>
              </a:ext>
            </a:extLst>
          </p:cNvPr>
          <p:cNvSpPr/>
          <p:nvPr/>
        </p:nvSpPr>
        <p:spPr>
          <a:xfrm>
            <a:off x="7622638" y="2138474"/>
            <a:ext cx="684806" cy="684806"/>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22" name="Oval 21">
            <a:extLst>
              <a:ext uri="{FF2B5EF4-FFF2-40B4-BE49-F238E27FC236}">
                <a16:creationId xmlns:a16="http://schemas.microsoft.com/office/drawing/2014/main" id="{A859753F-46AC-9734-9CB0-7B0BCB1C7D37}"/>
              </a:ext>
            </a:extLst>
          </p:cNvPr>
          <p:cNvSpPr/>
          <p:nvPr/>
        </p:nvSpPr>
        <p:spPr>
          <a:xfrm>
            <a:off x="602255" y="3998300"/>
            <a:ext cx="684806" cy="684806"/>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23" name="Oval 22">
            <a:extLst>
              <a:ext uri="{FF2B5EF4-FFF2-40B4-BE49-F238E27FC236}">
                <a16:creationId xmlns:a16="http://schemas.microsoft.com/office/drawing/2014/main" id="{A05FF783-4836-39DC-B2DA-1F0F47A67997}"/>
              </a:ext>
            </a:extLst>
          </p:cNvPr>
          <p:cNvSpPr/>
          <p:nvPr/>
        </p:nvSpPr>
        <p:spPr>
          <a:xfrm>
            <a:off x="1144794" y="2088858"/>
            <a:ext cx="684806" cy="684806"/>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2" name="TextBox 1">
            <a:extLst>
              <a:ext uri="{FF2B5EF4-FFF2-40B4-BE49-F238E27FC236}">
                <a16:creationId xmlns:a16="http://schemas.microsoft.com/office/drawing/2014/main" id="{889AA342-5573-D4B9-5DDB-D744A4CD062A}"/>
              </a:ext>
            </a:extLst>
          </p:cNvPr>
          <p:cNvSpPr txBox="1"/>
          <p:nvPr/>
        </p:nvSpPr>
        <p:spPr>
          <a:xfrm>
            <a:off x="4764269" y="7306697"/>
            <a:ext cx="2663463" cy="707886"/>
          </a:xfrm>
          <a:prstGeom prst="rect">
            <a:avLst/>
          </a:prstGeom>
          <a:noFill/>
        </p:spPr>
        <p:txBody>
          <a:bodyPr wrap="square" rtlCol="0">
            <a:spAutoFit/>
          </a:bodyPr>
          <a:lstStyle/>
          <a:p>
            <a:r>
              <a:rPr lang="en-US" sz="4000" dirty="0">
                <a:solidFill>
                  <a:schemeClr val="bg1"/>
                </a:solidFill>
                <a:latin typeface="Oldschool Grotesk Var Heavy Air" panose="00000500000000000000" pitchFamily="2" charset="0"/>
              </a:rPr>
              <a:t>The Task</a:t>
            </a:r>
          </a:p>
        </p:txBody>
      </p:sp>
      <p:sp>
        <p:nvSpPr>
          <p:cNvPr id="18" name="TextBox 17">
            <a:extLst>
              <a:ext uri="{FF2B5EF4-FFF2-40B4-BE49-F238E27FC236}">
                <a16:creationId xmlns:a16="http://schemas.microsoft.com/office/drawing/2014/main" id="{474C8A13-59F4-E2D3-36F0-17C171FD9E8E}"/>
              </a:ext>
            </a:extLst>
          </p:cNvPr>
          <p:cNvSpPr txBox="1"/>
          <p:nvPr/>
        </p:nvSpPr>
        <p:spPr>
          <a:xfrm>
            <a:off x="-3666044" y="1885354"/>
            <a:ext cx="3632847" cy="3079048"/>
          </a:xfrm>
          <a:prstGeom prst="rect">
            <a:avLst/>
          </a:prstGeom>
          <a:noFill/>
        </p:spPr>
        <p:txBody>
          <a:bodyPr wrap="square" rtlCol="0">
            <a:spAutoFit/>
          </a:bodyPr>
          <a:lstStyle/>
          <a:p>
            <a:pPr algn="ctr">
              <a:lnSpc>
                <a:spcPts val="2600"/>
              </a:lnSpc>
            </a:pPr>
            <a:r>
              <a:rPr lang="en-US" dirty="0" err="1">
                <a:solidFill>
                  <a:schemeClr val="bg1"/>
                </a:solidFill>
                <a:latin typeface="Oldschool Grotesk Var Light Air" panose="00000500000000000000" pitchFamily="2" charset="0"/>
              </a:rPr>
              <a:t>Fluxo’s</a:t>
            </a:r>
            <a:r>
              <a:rPr lang="en-US" dirty="0">
                <a:solidFill>
                  <a:schemeClr val="bg1"/>
                </a:solidFill>
                <a:latin typeface="Oldschool Grotesk Var Light Air" panose="00000500000000000000" pitchFamily="2" charset="0"/>
              </a:rPr>
              <a:t> primary goal is to streamline workflow and money management tasks with a secure, user-friendly interface. It simplifies budgeting, categorizing expenses, and handling transactions, making financial management both efficient and intuitive. </a:t>
            </a:r>
          </a:p>
        </p:txBody>
      </p:sp>
      <p:sp>
        <p:nvSpPr>
          <p:cNvPr id="24" name="TextBox 23">
            <a:extLst>
              <a:ext uri="{FF2B5EF4-FFF2-40B4-BE49-F238E27FC236}">
                <a16:creationId xmlns:a16="http://schemas.microsoft.com/office/drawing/2014/main" id="{256E1D9B-ADD3-4FA7-76D5-191CD676C6A7}"/>
              </a:ext>
            </a:extLst>
          </p:cNvPr>
          <p:cNvSpPr txBox="1"/>
          <p:nvPr/>
        </p:nvSpPr>
        <p:spPr>
          <a:xfrm>
            <a:off x="12432478" y="4340703"/>
            <a:ext cx="3632847" cy="1411925"/>
          </a:xfrm>
          <a:prstGeom prst="rect">
            <a:avLst/>
          </a:prstGeom>
          <a:noFill/>
        </p:spPr>
        <p:txBody>
          <a:bodyPr wrap="square" rtlCol="0">
            <a:spAutoFit/>
          </a:bodyPr>
          <a:lstStyle/>
          <a:p>
            <a:pPr algn="ctr">
              <a:lnSpc>
                <a:spcPts val="2600"/>
              </a:lnSpc>
            </a:pPr>
            <a:r>
              <a:rPr lang="en-US" dirty="0">
                <a:solidFill>
                  <a:schemeClr val="bg1"/>
                </a:solidFill>
                <a:latin typeface="Oldschool Grotesk Var Light Air" panose="00000500000000000000" pitchFamily="2" charset="0"/>
              </a:rPr>
              <a:t>Overall, </a:t>
            </a:r>
            <a:r>
              <a:rPr lang="en-US" dirty="0" err="1">
                <a:solidFill>
                  <a:schemeClr val="bg1"/>
                </a:solidFill>
                <a:latin typeface="Oldschool Grotesk Var Light Air" panose="00000500000000000000" pitchFamily="2" charset="0"/>
              </a:rPr>
              <a:t>Fluxo</a:t>
            </a:r>
            <a:r>
              <a:rPr lang="en-US" dirty="0">
                <a:solidFill>
                  <a:schemeClr val="bg1"/>
                </a:solidFill>
                <a:latin typeface="Oldschool Grotesk Var Light Air" panose="00000500000000000000" pitchFamily="2" charset="0"/>
              </a:rPr>
              <a:t> empowers users with a secure and efficient solution for effortless workflow and financial management.</a:t>
            </a:r>
          </a:p>
        </p:txBody>
      </p:sp>
      <p:sp>
        <p:nvSpPr>
          <p:cNvPr id="28" name="Oval 27">
            <a:extLst>
              <a:ext uri="{FF2B5EF4-FFF2-40B4-BE49-F238E27FC236}">
                <a16:creationId xmlns:a16="http://schemas.microsoft.com/office/drawing/2014/main" id="{26FEDD5D-CF53-C85A-1E9E-3B844A8A9230}"/>
              </a:ext>
            </a:extLst>
          </p:cNvPr>
          <p:cNvSpPr/>
          <p:nvPr/>
        </p:nvSpPr>
        <p:spPr>
          <a:xfrm>
            <a:off x="8307444" y="9580823"/>
            <a:ext cx="684806" cy="68480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B42DEBB-5847-3501-594B-7D07F5594FDB}"/>
              </a:ext>
            </a:extLst>
          </p:cNvPr>
          <p:cNvSpPr/>
          <p:nvPr/>
        </p:nvSpPr>
        <p:spPr>
          <a:xfrm>
            <a:off x="8007650" y="7673552"/>
            <a:ext cx="684806" cy="684806"/>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30" name="Oval 29">
            <a:extLst>
              <a:ext uri="{FF2B5EF4-FFF2-40B4-BE49-F238E27FC236}">
                <a16:creationId xmlns:a16="http://schemas.microsoft.com/office/drawing/2014/main" id="{5222CE62-82B6-FFEF-BA3B-8FA45C42E448}"/>
              </a:ext>
            </a:extLst>
          </p:cNvPr>
          <p:cNvSpPr/>
          <p:nvPr/>
        </p:nvSpPr>
        <p:spPr>
          <a:xfrm>
            <a:off x="987267" y="9533378"/>
            <a:ext cx="684806" cy="684806"/>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31" name="Oval 30">
            <a:extLst>
              <a:ext uri="{FF2B5EF4-FFF2-40B4-BE49-F238E27FC236}">
                <a16:creationId xmlns:a16="http://schemas.microsoft.com/office/drawing/2014/main" id="{FE28861E-CD1F-B8AC-4D5C-2C33926094E7}"/>
              </a:ext>
            </a:extLst>
          </p:cNvPr>
          <p:cNvSpPr/>
          <p:nvPr/>
        </p:nvSpPr>
        <p:spPr>
          <a:xfrm>
            <a:off x="1529806" y="7623936"/>
            <a:ext cx="684806" cy="684806"/>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Tree>
    <p:extLst>
      <p:ext uri="{BB962C8B-B14F-4D97-AF65-F5344CB8AC3E}">
        <p14:creationId xmlns:p14="http://schemas.microsoft.com/office/powerpoint/2010/main" val="3242981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EF6B5-0B0E-5223-B4D5-BC2ECDC94C57}"/>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122DA888-81B5-79F4-9574-3D9137C20B34}"/>
              </a:ext>
            </a:extLst>
          </p:cNvPr>
          <p:cNvGrpSpPr/>
          <p:nvPr/>
        </p:nvGrpSpPr>
        <p:grpSpPr>
          <a:xfrm>
            <a:off x="4989561" y="670840"/>
            <a:ext cx="10987490" cy="10987490"/>
            <a:chOff x="602255" y="-1767315"/>
            <a:chExt cx="10987490" cy="10987490"/>
          </a:xfrm>
        </p:grpSpPr>
        <p:sp>
          <p:nvSpPr>
            <p:cNvPr id="8" name="Oval 7">
              <a:extLst>
                <a:ext uri="{FF2B5EF4-FFF2-40B4-BE49-F238E27FC236}">
                  <a16:creationId xmlns:a16="http://schemas.microsoft.com/office/drawing/2014/main" id="{39E05D90-CF57-770B-CA51-6649E2E34A13}"/>
                </a:ext>
              </a:extLst>
            </p:cNvPr>
            <p:cNvSpPr/>
            <p:nvPr/>
          </p:nvSpPr>
          <p:spPr>
            <a:xfrm>
              <a:off x="2046254" y="-323316"/>
              <a:ext cx="8099494" cy="8099494"/>
            </a:xfrm>
            <a:prstGeom prst="ellipse">
              <a:avLst/>
            </a:prstGeom>
            <a:solidFill>
              <a:srgbClr val="3C5846"/>
            </a:soli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8BDAD5-66DB-4BC1-4695-9C3874680202}"/>
                </a:ext>
              </a:extLst>
            </p:cNvPr>
            <p:cNvSpPr/>
            <p:nvPr/>
          </p:nvSpPr>
          <p:spPr>
            <a:xfrm>
              <a:off x="602255" y="-1767315"/>
              <a:ext cx="10987490" cy="10987490"/>
            </a:xfrm>
            <a:prstGeom prst="ellipse">
              <a:avLst/>
            </a:prstGeom>
            <a:gradFill flip="none" rotWithShape="1">
              <a:gsLst>
                <a:gs pos="82000">
                  <a:srgbClr val="3C5846">
                    <a:alpha val="0"/>
                  </a:srgbClr>
                </a:gs>
                <a:gs pos="25000">
                  <a:srgbClr val="3C5846"/>
                </a:gs>
              </a:gsLst>
              <a:path path="circle">
                <a:fillToRect l="50000" t="50000" r="50000" b="50000"/>
              </a:path>
              <a:tileRect/>
            </a:gra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1E484468-9B4A-FA11-4331-26EC61AB4C49}"/>
              </a:ext>
            </a:extLst>
          </p:cNvPr>
          <p:cNvSpPr txBox="1"/>
          <p:nvPr/>
        </p:nvSpPr>
        <p:spPr>
          <a:xfrm>
            <a:off x="328028" y="228487"/>
            <a:ext cx="1140280" cy="400110"/>
          </a:xfrm>
          <a:prstGeom prst="rect">
            <a:avLst/>
          </a:prstGeom>
          <a:noFill/>
        </p:spPr>
        <p:txBody>
          <a:bodyPr wrap="square" rtlCol="0">
            <a:spAutoFit/>
          </a:bodyPr>
          <a:lstStyle/>
          <a:p>
            <a:r>
              <a:rPr lang="en-US" sz="2000" dirty="0" err="1">
                <a:solidFill>
                  <a:schemeClr val="bg1"/>
                </a:solidFill>
                <a:latin typeface="Oldschool Grotesk Var Extra Bol" panose="00000500000000000000" pitchFamily="2" charset="0"/>
              </a:rPr>
              <a:t>Fluxo</a:t>
            </a:r>
            <a:endParaRPr lang="en-US" sz="2000" dirty="0">
              <a:solidFill>
                <a:schemeClr val="bg1"/>
              </a:solidFill>
              <a:latin typeface="Oldschool Grotesk Var Extra Bol" panose="00000500000000000000" pitchFamily="2" charset="0"/>
            </a:endParaRPr>
          </a:p>
        </p:txBody>
      </p:sp>
      <p:sp>
        <p:nvSpPr>
          <p:cNvPr id="11" name="TextBox 10">
            <a:extLst>
              <a:ext uri="{FF2B5EF4-FFF2-40B4-BE49-F238E27FC236}">
                <a16:creationId xmlns:a16="http://schemas.microsoft.com/office/drawing/2014/main" id="{3FC741D4-E3A9-F866-F22C-E872104BB6E2}"/>
              </a:ext>
            </a:extLst>
          </p:cNvPr>
          <p:cNvSpPr txBox="1"/>
          <p:nvPr/>
        </p:nvSpPr>
        <p:spPr>
          <a:xfrm>
            <a:off x="12192000" y="305431"/>
            <a:ext cx="4113805" cy="646331"/>
          </a:xfrm>
          <a:prstGeom prst="rect">
            <a:avLst/>
          </a:prstGeom>
          <a:noFill/>
        </p:spPr>
        <p:txBody>
          <a:bodyPr wrap="square" rtlCol="0">
            <a:spAutoFit/>
          </a:bodyPr>
          <a:lstStyle/>
          <a:p>
            <a:r>
              <a:rPr lang="en-US" sz="3600" dirty="0">
                <a:noFill/>
                <a:latin typeface="Oldschool Grotesk Var Heavy Air" panose="00000500000000000000" pitchFamily="2" charset="0"/>
              </a:rPr>
              <a:t>Table of Contents</a:t>
            </a:r>
          </a:p>
        </p:txBody>
      </p:sp>
      <p:sp>
        <p:nvSpPr>
          <p:cNvPr id="12" name="TextBox 11">
            <a:extLst>
              <a:ext uri="{FF2B5EF4-FFF2-40B4-BE49-F238E27FC236}">
                <a16:creationId xmlns:a16="http://schemas.microsoft.com/office/drawing/2014/main" id="{660EFAD1-E5D4-BDEE-D66A-67D830C78F30}"/>
              </a:ext>
            </a:extLst>
          </p:cNvPr>
          <p:cNvSpPr txBox="1"/>
          <p:nvPr/>
        </p:nvSpPr>
        <p:spPr>
          <a:xfrm>
            <a:off x="12192000" y="1362134"/>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The Task</a:t>
            </a:r>
          </a:p>
        </p:txBody>
      </p:sp>
      <p:sp>
        <p:nvSpPr>
          <p:cNvPr id="13" name="TextBox 12">
            <a:extLst>
              <a:ext uri="{FF2B5EF4-FFF2-40B4-BE49-F238E27FC236}">
                <a16:creationId xmlns:a16="http://schemas.microsoft.com/office/drawing/2014/main" id="{00FA7717-38C7-AA3A-9D70-1C45C0C7AF20}"/>
              </a:ext>
            </a:extLst>
          </p:cNvPr>
          <p:cNvSpPr txBox="1"/>
          <p:nvPr/>
        </p:nvSpPr>
        <p:spPr>
          <a:xfrm>
            <a:off x="12491203" y="2450449"/>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Implementation</a:t>
            </a:r>
          </a:p>
        </p:txBody>
      </p:sp>
      <p:sp>
        <p:nvSpPr>
          <p:cNvPr id="14" name="TextBox 13">
            <a:extLst>
              <a:ext uri="{FF2B5EF4-FFF2-40B4-BE49-F238E27FC236}">
                <a16:creationId xmlns:a16="http://schemas.microsoft.com/office/drawing/2014/main" id="{08A5C3F0-20A7-78A6-B13F-5E9C8B8D36C7}"/>
              </a:ext>
            </a:extLst>
          </p:cNvPr>
          <p:cNvSpPr txBox="1"/>
          <p:nvPr/>
        </p:nvSpPr>
        <p:spPr>
          <a:xfrm>
            <a:off x="12491203" y="3464820"/>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Technologies</a:t>
            </a:r>
          </a:p>
        </p:txBody>
      </p:sp>
      <p:sp>
        <p:nvSpPr>
          <p:cNvPr id="15" name="TextBox 14">
            <a:extLst>
              <a:ext uri="{FF2B5EF4-FFF2-40B4-BE49-F238E27FC236}">
                <a16:creationId xmlns:a16="http://schemas.microsoft.com/office/drawing/2014/main" id="{C9A35BC3-DE9B-F52D-C20C-5BD794627BC8}"/>
              </a:ext>
            </a:extLst>
          </p:cNvPr>
          <p:cNvSpPr txBox="1"/>
          <p:nvPr/>
        </p:nvSpPr>
        <p:spPr>
          <a:xfrm>
            <a:off x="4764269" y="6018187"/>
            <a:ext cx="2663463" cy="707886"/>
          </a:xfrm>
          <a:prstGeom prst="rect">
            <a:avLst/>
          </a:prstGeom>
          <a:noFill/>
        </p:spPr>
        <p:txBody>
          <a:bodyPr wrap="square" rtlCol="0">
            <a:spAutoFit/>
          </a:bodyPr>
          <a:lstStyle/>
          <a:p>
            <a:r>
              <a:rPr lang="en-US" sz="4000" dirty="0">
                <a:solidFill>
                  <a:schemeClr val="bg1"/>
                </a:solidFill>
                <a:latin typeface="Oldschool Grotesk Var Heavy Air" panose="00000500000000000000" pitchFamily="2" charset="0"/>
              </a:rPr>
              <a:t>The Task</a:t>
            </a:r>
          </a:p>
        </p:txBody>
      </p:sp>
      <p:cxnSp>
        <p:nvCxnSpPr>
          <p:cNvPr id="3" name="Straight Connector 2">
            <a:extLst>
              <a:ext uri="{FF2B5EF4-FFF2-40B4-BE49-F238E27FC236}">
                <a16:creationId xmlns:a16="http://schemas.microsoft.com/office/drawing/2014/main" id="{111E9F7D-C3AE-B374-BA44-32289FCE0BF7}"/>
              </a:ext>
            </a:extLst>
          </p:cNvPr>
          <p:cNvCxnSpPr/>
          <p:nvPr/>
        </p:nvCxnSpPr>
        <p:spPr>
          <a:xfrm>
            <a:off x="6096000" y="-515088"/>
            <a:ext cx="0" cy="29337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CBEDE093-77E9-3910-B0CD-B8D79EF7726A}"/>
                  </a:ext>
                </a:extLst>
              </p:cNvPr>
              <p:cNvGraphicFramePr>
                <a:graphicFrameLocks noChangeAspect="1"/>
              </p:cNvGraphicFramePr>
              <p:nvPr>
                <p:extLst>
                  <p:ext uri="{D42A27DB-BD31-4B8C-83A1-F6EECF244321}">
                    <p14:modId xmlns:p14="http://schemas.microsoft.com/office/powerpoint/2010/main" val="1558984745"/>
                  </p:ext>
                </p:extLst>
              </p:nvPr>
            </p:nvGraphicFramePr>
            <p:xfrm>
              <a:off x="4966492" y="1244955"/>
              <a:ext cx="2259015" cy="4828232"/>
            </p:xfrm>
            <a:graphic>
              <a:graphicData uri="http://schemas.microsoft.com/office/drawing/2017/model3d">
                <am3d:model3d r:embed="rId2">
                  <am3d:spPr>
                    <a:xfrm>
                      <a:off x="0" y="0"/>
                      <a:ext cx="2259015" cy="4828232"/>
                    </a:xfrm>
                    <a:prstGeom prst="rect">
                      <a:avLst/>
                    </a:prstGeom>
                  </am3d:spPr>
                  <am3d:camera>
                    <am3d:pos x="0" y="0" z="52398167"/>
                    <am3d:up dx="0" dy="36000000" dz="0"/>
                    <am3d:lookAt x="0" y="0" z="0"/>
                    <am3d:perspective fov="2700000"/>
                  </am3d:camera>
                  <am3d:trans>
                    <am3d:meterPerModelUnit n="481887" d="1000000"/>
                    <am3d:preTrans dx="-637194" dy="-17999995" dz="-766105"/>
                    <am3d:scale>
                      <am3d:sx n="1000000" d="1000000"/>
                      <am3d:sy n="1000000" d="1000000"/>
                      <am3d:sz n="1000000" d="1000000"/>
                    </am3d:scale>
                    <am3d:rot ax="228934" ay="930967" az="61325"/>
                    <am3d:postTrans dx="0" dy="0" dz="0"/>
                  </am3d:trans>
                  <am3d:raster rName="Office3DRenderer" rVer="16.0.8326">
                    <am3d:blip r:embed="rId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CBEDE093-77E9-3910-B0CD-B8D79EF7726A}"/>
                  </a:ext>
                </a:extLst>
              </p:cNvPr>
              <p:cNvPicPr>
                <a:picLocks noGrp="1" noRot="1" noChangeAspect="1" noMove="1" noResize="1" noEditPoints="1" noAdjustHandles="1" noChangeArrowheads="1" noChangeShapeType="1" noCrop="1"/>
              </p:cNvPicPr>
              <p:nvPr/>
            </p:nvPicPr>
            <p:blipFill>
              <a:blip r:embed="rId3"/>
              <a:stretch>
                <a:fillRect/>
              </a:stretch>
            </p:blipFill>
            <p:spPr>
              <a:xfrm>
                <a:off x="4966492" y="1244955"/>
                <a:ext cx="2259015" cy="4828232"/>
              </a:xfrm>
              <a:prstGeom prst="rect">
                <a:avLst/>
              </a:prstGeom>
            </p:spPr>
          </p:pic>
        </mc:Fallback>
      </mc:AlternateContent>
      <p:sp>
        <p:nvSpPr>
          <p:cNvPr id="24" name="TextBox 23">
            <a:extLst>
              <a:ext uri="{FF2B5EF4-FFF2-40B4-BE49-F238E27FC236}">
                <a16:creationId xmlns:a16="http://schemas.microsoft.com/office/drawing/2014/main" id="{0EC30E3B-269F-8D28-3758-E016F9436F36}"/>
              </a:ext>
            </a:extLst>
          </p:cNvPr>
          <p:cNvSpPr txBox="1"/>
          <p:nvPr/>
        </p:nvSpPr>
        <p:spPr>
          <a:xfrm>
            <a:off x="-3485263" y="1668946"/>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Scrum Trainer</a:t>
            </a:r>
          </a:p>
          <a:p>
            <a:pPr algn="ctr"/>
            <a:r>
              <a:rPr lang="en-US" dirty="0">
                <a:solidFill>
                  <a:schemeClr val="bg1"/>
                </a:solidFill>
                <a:latin typeface="Oldschool Grotesk Var Heavy Air" panose="00000500000000000000" pitchFamily="2" charset="0"/>
              </a:rPr>
              <a:t>Iva </a:t>
            </a:r>
            <a:r>
              <a:rPr lang="en-US" dirty="0" err="1">
                <a:solidFill>
                  <a:schemeClr val="bg1"/>
                </a:solidFill>
                <a:latin typeface="Oldschool Grotesk Var Heavy Air" panose="00000500000000000000" pitchFamily="2" charset="0"/>
              </a:rPr>
              <a:t>Raykova</a:t>
            </a:r>
            <a:endParaRPr lang="en-US" dirty="0">
              <a:solidFill>
                <a:schemeClr val="bg1"/>
              </a:solidFill>
              <a:latin typeface="Oldschool Grotesk Var Heavy Air" panose="00000500000000000000" pitchFamily="2" charset="0"/>
            </a:endParaRPr>
          </a:p>
        </p:txBody>
      </p:sp>
      <p:sp>
        <p:nvSpPr>
          <p:cNvPr id="25" name="TextBox 24">
            <a:extLst>
              <a:ext uri="{FF2B5EF4-FFF2-40B4-BE49-F238E27FC236}">
                <a16:creationId xmlns:a16="http://schemas.microsoft.com/office/drawing/2014/main" id="{6EBAD7A0-B80D-C17F-4C6D-A310CAB2A280}"/>
              </a:ext>
            </a:extLst>
          </p:cNvPr>
          <p:cNvSpPr txBox="1"/>
          <p:nvPr/>
        </p:nvSpPr>
        <p:spPr>
          <a:xfrm>
            <a:off x="-3485263" y="3587930"/>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Developer</a:t>
            </a:r>
          </a:p>
          <a:p>
            <a:pPr algn="ctr"/>
            <a:r>
              <a:rPr lang="en-US" dirty="0">
                <a:solidFill>
                  <a:schemeClr val="bg1"/>
                </a:solidFill>
                <a:latin typeface="Oldschool Grotesk Var Heavy Air" panose="00000500000000000000" pitchFamily="2" charset="0"/>
              </a:rPr>
              <a:t>Oleksandr </a:t>
            </a:r>
            <a:r>
              <a:rPr lang="en-US" dirty="0" err="1">
                <a:solidFill>
                  <a:schemeClr val="bg1"/>
                </a:solidFill>
                <a:latin typeface="Oldschool Grotesk Var Heavy Air" panose="00000500000000000000" pitchFamily="2" charset="0"/>
              </a:rPr>
              <a:t>Vinichenko</a:t>
            </a:r>
            <a:endParaRPr lang="en-US" dirty="0">
              <a:solidFill>
                <a:schemeClr val="bg1"/>
              </a:solidFill>
              <a:latin typeface="Oldschool Grotesk Var Heavy Air" panose="00000500000000000000" pitchFamily="2" charset="0"/>
            </a:endParaRPr>
          </a:p>
        </p:txBody>
      </p:sp>
      <p:sp>
        <p:nvSpPr>
          <p:cNvPr id="26" name="Oval 25">
            <a:extLst>
              <a:ext uri="{FF2B5EF4-FFF2-40B4-BE49-F238E27FC236}">
                <a16:creationId xmlns:a16="http://schemas.microsoft.com/office/drawing/2014/main" id="{12B48A8D-2B28-2853-10A0-8F54CF75FF08}"/>
              </a:ext>
            </a:extLst>
          </p:cNvPr>
          <p:cNvSpPr/>
          <p:nvPr/>
        </p:nvSpPr>
        <p:spPr>
          <a:xfrm>
            <a:off x="-4027802" y="3998300"/>
            <a:ext cx="684806" cy="68480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27" name="Oval 26">
            <a:extLst>
              <a:ext uri="{FF2B5EF4-FFF2-40B4-BE49-F238E27FC236}">
                <a16:creationId xmlns:a16="http://schemas.microsoft.com/office/drawing/2014/main" id="{9A51A0D9-DB77-807C-B333-8D57857714ED}"/>
              </a:ext>
            </a:extLst>
          </p:cNvPr>
          <p:cNvSpPr/>
          <p:nvPr/>
        </p:nvSpPr>
        <p:spPr>
          <a:xfrm>
            <a:off x="-3485263" y="2088858"/>
            <a:ext cx="684806" cy="684806"/>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28" name="TextBox 27">
            <a:extLst>
              <a:ext uri="{FF2B5EF4-FFF2-40B4-BE49-F238E27FC236}">
                <a16:creationId xmlns:a16="http://schemas.microsoft.com/office/drawing/2014/main" id="{07C301B8-AEF5-FFDC-2C00-83D64C4F30FF}"/>
              </a:ext>
            </a:extLst>
          </p:cNvPr>
          <p:cNvSpPr txBox="1"/>
          <p:nvPr/>
        </p:nvSpPr>
        <p:spPr>
          <a:xfrm>
            <a:off x="13436061" y="3587929"/>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Developer</a:t>
            </a:r>
          </a:p>
          <a:p>
            <a:pPr algn="ctr"/>
            <a:r>
              <a:rPr lang="en-US" dirty="0">
                <a:solidFill>
                  <a:schemeClr val="bg1"/>
                </a:solidFill>
                <a:latin typeface="Oldschool Grotesk Var Heavy Air" panose="00000500000000000000" pitchFamily="2" charset="0"/>
              </a:rPr>
              <a:t>Petur Kostov</a:t>
            </a:r>
          </a:p>
        </p:txBody>
      </p:sp>
      <p:sp>
        <p:nvSpPr>
          <p:cNvPr id="29" name="TextBox 28">
            <a:extLst>
              <a:ext uri="{FF2B5EF4-FFF2-40B4-BE49-F238E27FC236}">
                <a16:creationId xmlns:a16="http://schemas.microsoft.com/office/drawing/2014/main" id="{C5D9AA55-9367-21FD-2342-F01F267FA21E}"/>
              </a:ext>
            </a:extLst>
          </p:cNvPr>
          <p:cNvSpPr txBox="1"/>
          <p:nvPr/>
        </p:nvSpPr>
        <p:spPr>
          <a:xfrm>
            <a:off x="13436060" y="1674751"/>
            <a:ext cx="2943309" cy="800219"/>
          </a:xfrm>
          <a:prstGeom prst="rect">
            <a:avLst/>
          </a:prstGeom>
          <a:noFill/>
        </p:spPr>
        <p:txBody>
          <a:bodyPr wrap="square" rtlCol="0">
            <a:spAutoFit/>
          </a:bodyPr>
          <a:lstStyle/>
          <a:p>
            <a:r>
              <a:rPr lang="en-US" sz="2800" dirty="0">
                <a:ln>
                  <a:solidFill>
                    <a:schemeClr val="bg1"/>
                  </a:solidFill>
                </a:ln>
                <a:noFill/>
                <a:latin typeface="Oldschool Grotesk Var Heavy Air" panose="00000500000000000000" pitchFamily="2" charset="0"/>
              </a:rPr>
              <a:t>Developer</a:t>
            </a:r>
          </a:p>
          <a:p>
            <a:pPr algn="ctr"/>
            <a:r>
              <a:rPr lang="en-US" dirty="0" err="1">
                <a:solidFill>
                  <a:schemeClr val="bg1"/>
                </a:solidFill>
                <a:latin typeface="Oldschool Grotesk Var Heavy Air" panose="00000500000000000000" pitchFamily="2" charset="0"/>
              </a:rPr>
              <a:t>Aleksandur</a:t>
            </a:r>
            <a:r>
              <a:rPr lang="en-US" dirty="0">
                <a:solidFill>
                  <a:schemeClr val="bg1"/>
                </a:solidFill>
                <a:latin typeface="Oldschool Grotesk Var Heavy Air" panose="00000500000000000000" pitchFamily="2" charset="0"/>
              </a:rPr>
              <a:t> Kolev</a:t>
            </a:r>
          </a:p>
        </p:txBody>
      </p:sp>
      <p:sp>
        <p:nvSpPr>
          <p:cNvPr id="30" name="Oval 29">
            <a:extLst>
              <a:ext uri="{FF2B5EF4-FFF2-40B4-BE49-F238E27FC236}">
                <a16:creationId xmlns:a16="http://schemas.microsoft.com/office/drawing/2014/main" id="{CB0896B2-4F46-10F7-BD41-88779F013631}"/>
              </a:ext>
            </a:extLst>
          </p:cNvPr>
          <p:cNvSpPr/>
          <p:nvPr/>
        </p:nvSpPr>
        <p:spPr>
          <a:xfrm>
            <a:off x="13434056" y="4045745"/>
            <a:ext cx="684806" cy="684806"/>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B068DB6-D5F6-AFF9-E0D8-E09EBE6B72B4}"/>
              </a:ext>
            </a:extLst>
          </p:cNvPr>
          <p:cNvSpPr/>
          <p:nvPr/>
        </p:nvSpPr>
        <p:spPr>
          <a:xfrm>
            <a:off x="13134262" y="2138474"/>
            <a:ext cx="684806" cy="684806"/>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blipFill dpi="0" rotWithShape="1">
                <a:blip r:embed="rId5">
                  <a:extLst>
                    <a:ext uri="{28A0092B-C50C-407E-A947-70E740481C1C}">
                      <a14:useLocalDpi xmlns:a14="http://schemas.microsoft.com/office/drawing/2010/main" val="0"/>
                    </a:ext>
                  </a:extLst>
                </a:blip>
                <a:srcRect/>
                <a:stretch>
                  <a:fillRect/>
                </a:stretch>
              </a:blipFill>
            </a:endParaRPr>
          </a:p>
        </p:txBody>
      </p:sp>
      <p:sp>
        <p:nvSpPr>
          <p:cNvPr id="32" name="TextBox 31">
            <a:extLst>
              <a:ext uri="{FF2B5EF4-FFF2-40B4-BE49-F238E27FC236}">
                <a16:creationId xmlns:a16="http://schemas.microsoft.com/office/drawing/2014/main" id="{0EF9C3DB-717A-D94A-DD4F-BDE000D3B118}"/>
              </a:ext>
            </a:extLst>
          </p:cNvPr>
          <p:cNvSpPr txBox="1"/>
          <p:nvPr/>
        </p:nvSpPr>
        <p:spPr>
          <a:xfrm>
            <a:off x="765723" y="1885354"/>
            <a:ext cx="3632847" cy="3079048"/>
          </a:xfrm>
          <a:prstGeom prst="rect">
            <a:avLst/>
          </a:prstGeom>
          <a:noFill/>
        </p:spPr>
        <p:txBody>
          <a:bodyPr wrap="square" rtlCol="0">
            <a:spAutoFit/>
          </a:bodyPr>
          <a:lstStyle/>
          <a:p>
            <a:pPr algn="ctr">
              <a:lnSpc>
                <a:spcPts val="2600"/>
              </a:lnSpc>
            </a:pPr>
            <a:r>
              <a:rPr lang="en-US" dirty="0" err="1">
                <a:solidFill>
                  <a:schemeClr val="bg1"/>
                </a:solidFill>
                <a:latin typeface="Oldschool Grotesk Var Light Air" panose="00000500000000000000" pitchFamily="2" charset="0"/>
              </a:rPr>
              <a:t>Fluxo’s</a:t>
            </a:r>
            <a:r>
              <a:rPr lang="en-US" dirty="0">
                <a:solidFill>
                  <a:schemeClr val="bg1"/>
                </a:solidFill>
                <a:latin typeface="Oldschool Grotesk Var Light Air" panose="00000500000000000000" pitchFamily="2" charset="0"/>
              </a:rPr>
              <a:t> primary goal is to streamline workflow and money management tasks with a user-friendly interface. It simplifies budgeting, categorizing expenses, and handling transactions, making financial management efficient and intuitive. </a:t>
            </a:r>
          </a:p>
        </p:txBody>
      </p:sp>
      <p:sp>
        <p:nvSpPr>
          <p:cNvPr id="33" name="TextBox 32">
            <a:extLst>
              <a:ext uri="{FF2B5EF4-FFF2-40B4-BE49-F238E27FC236}">
                <a16:creationId xmlns:a16="http://schemas.microsoft.com/office/drawing/2014/main" id="{85B7B0CD-E6A7-3A69-305F-CF6BE966A827}"/>
              </a:ext>
            </a:extLst>
          </p:cNvPr>
          <p:cNvSpPr txBox="1"/>
          <p:nvPr/>
        </p:nvSpPr>
        <p:spPr>
          <a:xfrm>
            <a:off x="7892330" y="4340703"/>
            <a:ext cx="3632847" cy="1411925"/>
          </a:xfrm>
          <a:prstGeom prst="rect">
            <a:avLst/>
          </a:prstGeom>
          <a:noFill/>
        </p:spPr>
        <p:txBody>
          <a:bodyPr wrap="square" rtlCol="0">
            <a:spAutoFit/>
          </a:bodyPr>
          <a:lstStyle/>
          <a:p>
            <a:pPr algn="ctr">
              <a:lnSpc>
                <a:spcPts val="2600"/>
              </a:lnSpc>
            </a:pPr>
            <a:r>
              <a:rPr lang="en-US" dirty="0">
                <a:solidFill>
                  <a:schemeClr val="bg1"/>
                </a:solidFill>
                <a:latin typeface="Oldschool Grotesk Var Light Air" panose="00000500000000000000" pitchFamily="2" charset="0"/>
              </a:rPr>
              <a:t>Overall, </a:t>
            </a:r>
            <a:r>
              <a:rPr lang="en-US" dirty="0" err="1">
                <a:solidFill>
                  <a:schemeClr val="bg1"/>
                </a:solidFill>
                <a:latin typeface="Oldschool Grotesk Var Light Air" panose="00000500000000000000" pitchFamily="2" charset="0"/>
              </a:rPr>
              <a:t>Fluxo</a:t>
            </a:r>
            <a:r>
              <a:rPr lang="en-US" dirty="0">
                <a:solidFill>
                  <a:schemeClr val="bg1"/>
                </a:solidFill>
                <a:latin typeface="Oldschool Grotesk Var Light Air" panose="00000500000000000000" pitchFamily="2" charset="0"/>
              </a:rPr>
              <a:t> empowers users with a secure and efficient solution for effortless workflow and financial management.</a:t>
            </a:r>
          </a:p>
        </p:txBody>
      </p:sp>
      <p:sp>
        <p:nvSpPr>
          <p:cNvPr id="34" name="TextBox 33">
            <a:extLst>
              <a:ext uri="{FF2B5EF4-FFF2-40B4-BE49-F238E27FC236}">
                <a16:creationId xmlns:a16="http://schemas.microsoft.com/office/drawing/2014/main" id="{708F6971-52C1-6A66-5583-030A2CFC46A4}"/>
              </a:ext>
            </a:extLst>
          </p:cNvPr>
          <p:cNvSpPr txBox="1"/>
          <p:nvPr/>
        </p:nvSpPr>
        <p:spPr>
          <a:xfrm>
            <a:off x="4305277" y="-746777"/>
            <a:ext cx="3581445" cy="707886"/>
          </a:xfrm>
          <a:prstGeom prst="rect">
            <a:avLst/>
          </a:prstGeom>
          <a:noFill/>
        </p:spPr>
        <p:txBody>
          <a:bodyPr wrap="square" rtlCol="0">
            <a:spAutoFit/>
          </a:bodyPr>
          <a:lstStyle/>
          <a:p>
            <a:r>
              <a:rPr lang="en-US" sz="4000" dirty="0">
                <a:solidFill>
                  <a:schemeClr val="bg1"/>
                </a:solidFill>
                <a:latin typeface="Oldschool Grotesk Var Heavy Air" panose="00000500000000000000" pitchFamily="2" charset="0"/>
              </a:rPr>
              <a:t>Technologies</a:t>
            </a:r>
          </a:p>
        </p:txBody>
      </p:sp>
      <p:pic>
        <p:nvPicPr>
          <p:cNvPr id="2" name="Picture 2" descr="Qt (software) - Wikipedia">
            <a:extLst>
              <a:ext uri="{FF2B5EF4-FFF2-40B4-BE49-F238E27FC236}">
                <a16:creationId xmlns:a16="http://schemas.microsoft.com/office/drawing/2014/main" id="{332260AD-8378-8387-902C-7291DAC79F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281" y="-1374015"/>
            <a:ext cx="1183110" cy="8518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FAD1F7F8-51C1-5D26-8C9F-EB9D393C42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4888" y="-1359376"/>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92119233-D8E9-371F-FB81-360BE599CC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4215" y="-1374015"/>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Git&quot; Icon - Download for free – Iconduck">
            <a:extLst>
              <a:ext uri="{FF2B5EF4-FFF2-40B4-BE49-F238E27FC236}">
                <a16:creationId xmlns:a16="http://schemas.microsoft.com/office/drawing/2014/main" id="{81D103E4-D889-4A46-66CD-EF4A43DF3B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3937" y="-1359091"/>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Github Logo - Free social media icons">
            <a:extLst>
              <a:ext uri="{FF2B5EF4-FFF2-40B4-BE49-F238E27FC236}">
                <a16:creationId xmlns:a16="http://schemas.microsoft.com/office/drawing/2014/main" id="{EE7D0993-E173-D5BD-CDE1-1757F2E11FD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31451" y="3175514"/>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GitHub - Benio101/cpp-logo: C++ Logo">
            <a:extLst>
              <a:ext uri="{FF2B5EF4-FFF2-40B4-BE49-F238E27FC236}">
                <a16:creationId xmlns:a16="http://schemas.microsoft.com/office/drawing/2014/main" id="{76593B41-6572-C3D4-E1C7-D11233C68A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38414" y="3174997"/>
            <a:ext cx="756864" cy="8508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4F70DC1-EDBF-DE0C-CED2-B6D3A1A016C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751435" y="3174997"/>
            <a:ext cx="863215" cy="8508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a:extLst>
              <a:ext uri="{FF2B5EF4-FFF2-40B4-BE49-F238E27FC236}">
                <a16:creationId xmlns:a16="http://schemas.microsoft.com/office/drawing/2014/main" id="{2C211790-41A7-E543-CF67-9D2505FFE1F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70806" y="3174997"/>
            <a:ext cx="955291" cy="8508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4">
            <a:extLst>
              <a:ext uri="{FF2B5EF4-FFF2-40B4-BE49-F238E27FC236}">
                <a16:creationId xmlns:a16="http://schemas.microsoft.com/office/drawing/2014/main" id="{18B954E6-BACA-AE06-593E-1CEAFE060D1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22814" y="7319266"/>
            <a:ext cx="1391817" cy="85080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6">
            <a:extLst>
              <a:ext uri="{FF2B5EF4-FFF2-40B4-BE49-F238E27FC236}">
                <a16:creationId xmlns:a16="http://schemas.microsoft.com/office/drawing/2014/main" id="{176303C0-EC7B-A4E2-0666-BC1E5944927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08680" y="7319266"/>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8" descr="shadcn/ui Logo PNG Vector (SVG) Free Download">
            <a:extLst>
              <a:ext uri="{FF2B5EF4-FFF2-40B4-BE49-F238E27FC236}">
                <a16:creationId xmlns:a16="http://schemas.microsoft.com/office/drawing/2014/main" id="{3A75D90C-B19C-B139-A9E2-A127C26A9EC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70937" y="7319266"/>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0" descr="QML">
            <a:extLst>
              <a:ext uri="{FF2B5EF4-FFF2-40B4-BE49-F238E27FC236}">
                <a16:creationId xmlns:a16="http://schemas.microsoft.com/office/drawing/2014/main" id="{BB60B188-4A75-7347-43EB-ED6C48114D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33194" y="7196627"/>
            <a:ext cx="1278170" cy="850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530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D3D42-1EF9-4A09-5E03-492A68ED1A7E}"/>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50F98242-F361-E45D-1582-9F3099D322A0}"/>
              </a:ext>
            </a:extLst>
          </p:cNvPr>
          <p:cNvGrpSpPr/>
          <p:nvPr/>
        </p:nvGrpSpPr>
        <p:grpSpPr>
          <a:xfrm>
            <a:off x="2308567" y="-3102298"/>
            <a:ext cx="13522736" cy="13522736"/>
            <a:chOff x="602255" y="-1767315"/>
            <a:chExt cx="10987490" cy="10987490"/>
          </a:xfrm>
        </p:grpSpPr>
        <p:sp>
          <p:nvSpPr>
            <p:cNvPr id="8" name="Oval 7">
              <a:extLst>
                <a:ext uri="{FF2B5EF4-FFF2-40B4-BE49-F238E27FC236}">
                  <a16:creationId xmlns:a16="http://schemas.microsoft.com/office/drawing/2014/main" id="{33A01E7E-D201-A52F-C280-4C9775F1888B}"/>
                </a:ext>
              </a:extLst>
            </p:cNvPr>
            <p:cNvSpPr/>
            <p:nvPr/>
          </p:nvSpPr>
          <p:spPr>
            <a:xfrm>
              <a:off x="2046254" y="-323316"/>
              <a:ext cx="8099494" cy="8099494"/>
            </a:xfrm>
            <a:prstGeom prst="ellipse">
              <a:avLst/>
            </a:prstGeom>
            <a:solidFill>
              <a:srgbClr val="3C5846"/>
            </a:soli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3578D0E-4C41-A9C9-6B1A-2B76A192AF81}"/>
                </a:ext>
              </a:extLst>
            </p:cNvPr>
            <p:cNvSpPr/>
            <p:nvPr/>
          </p:nvSpPr>
          <p:spPr>
            <a:xfrm>
              <a:off x="602255" y="-1767315"/>
              <a:ext cx="10987490" cy="10987490"/>
            </a:xfrm>
            <a:prstGeom prst="ellipse">
              <a:avLst/>
            </a:prstGeom>
            <a:gradFill flip="none" rotWithShape="1">
              <a:gsLst>
                <a:gs pos="82000">
                  <a:srgbClr val="3C5846">
                    <a:alpha val="0"/>
                  </a:srgbClr>
                </a:gs>
                <a:gs pos="25000">
                  <a:srgbClr val="3C5846"/>
                </a:gs>
              </a:gsLst>
              <a:path path="circle">
                <a:fillToRect l="50000" t="50000" r="50000" b="50000"/>
              </a:path>
              <a:tileRect/>
            </a:gra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5B25C541-7ACC-0C38-3A18-FA6B2B6DF170}"/>
              </a:ext>
            </a:extLst>
          </p:cNvPr>
          <p:cNvSpPr txBox="1"/>
          <p:nvPr/>
        </p:nvSpPr>
        <p:spPr>
          <a:xfrm>
            <a:off x="328028" y="228487"/>
            <a:ext cx="1140280" cy="400110"/>
          </a:xfrm>
          <a:prstGeom prst="rect">
            <a:avLst/>
          </a:prstGeom>
          <a:noFill/>
        </p:spPr>
        <p:txBody>
          <a:bodyPr wrap="square" rtlCol="0">
            <a:spAutoFit/>
          </a:bodyPr>
          <a:lstStyle/>
          <a:p>
            <a:r>
              <a:rPr lang="en-US" sz="2000" dirty="0" err="1">
                <a:solidFill>
                  <a:schemeClr val="bg1"/>
                </a:solidFill>
                <a:latin typeface="Oldschool Grotesk Var Extra Bol" panose="00000500000000000000" pitchFamily="2" charset="0"/>
              </a:rPr>
              <a:t>Fluxo</a:t>
            </a:r>
            <a:endParaRPr lang="en-US" sz="2000" dirty="0">
              <a:solidFill>
                <a:schemeClr val="bg1"/>
              </a:solidFill>
              <a:latin typeface="Oldschool Grotesk Var Extra Bol" panose="00000500000000000000" pitchFamily="2" charset="0"/>
            </a:endParaRPr>
          </a:p>
        </p:txBody>
      </p:sp>
      <p:sp>
        <p:nvSpPr>
          <p:cNvPr id="11" name="TextBox 10">
            <a:extLst>
              <a:ext uri="{FF2B5EF4-FFF2-40B4-BE49-F238E27FC236}">
                <a16:creationId xmlns:a16="http://schemas.microsoft.com/office/drawing/2014/main" id="{F81CC339-3E0D-7942-E9A0-720E5C7170AB}"/>
              </a:ext>
            </a:extLst>
          </p:cNvPr>
          <p:cNvSpPr txBox="1"/>
          <p:nvPr/>
        </p:nvSpPr>
        <p:spPr>
          <a:xfrm>
            <a:off x="12192000" y="305431"/>
            <a:ext cx="4113805" cy="646331"/>
          </a:xfrm>
          <a:prstGeom prst="rect">
            <a:avLst/>
          </a:prstGeom>
          <a:noFill/>
        </p:spPr>
        <p:txBody>
          <a:bodyPr wrap="square" rtlCol="0">
            <a:spAutoFit/>
          </a:bodyPr>
          <a:lstStyle/>
          <a:p>
            <a:r>
              <a:rPr lang="en-US" sz="3600" dirty="0">
                <a:noFill/>
                <a:latin typeface="Oldschool Grotesk Var Heavy Air" panose="00000500000000000000" pitchFamily="2" charset="0"/>
              </a:rPr>
              <a:t>Table of Contents</a:t>
            </a:r>
          </a:p>
        </p:txBody>
      </p:sp>
      <p:sp>
        <p:nvSpPr>
          <p:cNvPr id="12" name="TextBox 11">
            <a:extLst>
              <a:ext uri="{FF2B5EF4-FFF2-40B4-BE49-F238E27FC236}">
                <a16:creationId xmlns:a16="http://schemas.microsoft.com/office/drawing/2014/main" id="{F5EDA0C5-3236-F0B0-B9F8-15CCEFC2B1CE}"/>
              </a:ext>
            </a:extLst>
          </p:cNvPr>
          <p:cNvSpPr txBox="1"/>
          <p:nvPr/>
        </p:nvSpPr>
        <p:spPr>
          <a:xfrm>
            <a:off x="12192000" y="1362134"/>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The Task</a:t>
            </a:r>
          </a:p>
        </p:txBody>
      </p:sp>
      <p:sp>
        <p:nvSpPr>
          <p:cNvPr id="13" name="TextBox 12">
            <a:extLst>
              <a:ext uri="{FF2B5EF4-FFF2-40B4-BE49-F238E27FC236}">
                <a16:creationId xmlns:a16="http://schemas.microsoft.com/office/drawing/2014/main" id="{B29C466D-1BCA-80FA-BF25-75E9B7B9C8E2}"/>
              </a:ext>
            </a:extLst>
          </p:cNvPr>
          <p:cNvSpPr txBox="1"/>
          <p:nvPr/>
        </p:nvSpPr>
        <p:spPr>
          <a:xfrm>
            <a:off x="12491203" y="2450449"/>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Implementation</a:t>
            </a:r>
          </a:p>
        </p:txBody>
      </p:sp>
      <p:sp>
        <p:nvSpPr>
          <p:cNvPr id="14" name="TextBox 13">
            <a:extLst>
              <a:ext uri="{FF2B5EF4-FFF2-40B4-BE49-F238E27FC236}">
                <a16:creationId xmlns:a16="http://schemas.microsoft.com/office/drawing/2014/main" id="{60532C41-163B-2190-61BB-1DB934E50CDE}"/>
              </a:ext>
            </a:extLst>
          </p:cNvPr>
          <p:cNvSpPr txBox="1"/>
          <p:nvPr/>
        </p:nvSpPr>
        <p:spPr>
          <a:xfrm>
            <a:off x="12491203" y="3464820"/>
            <a:ext cx="3340100" cy="523220"/>
          </a:xfrm>
          <a:prstGeom prst="rect">
            <a:avLst/>
          </a:prstGeom>
          <a:noFill/>
        </p:spPr>
        <p:txBody>
          <a:bodyPr wrap="square" rtlCol="0">
            <a:spAutoFit/>
          </a:bodyPr>
          <a:lstStyle/>
          <a:p>
            <a:r>
              <a:rPr lang="en-US" sz="2800" dirty="0">
                <a:noFill/>
                <a:latin typeface="Oldschool Grotesk Var Heavy Air" panose="00000500000000000000" pitchFamily="2" charset="0"/>
              </a:rPr>
              <a:t>Technologies</a:t>
            </a:r>
          </a:p>
        </p:txBody>
      </p:sp>
      <p:sp>
        <p:nvSpPr>
          <p:cNvPr id="15" name="TextBox 14">
            <a:extLst>
              <a:ext uri="{FF2B5EF4-FFF2-40B4-BE49-F238E27FC236}">
                <a16:creationId xmlns:a16="http://schemas.microsoft.com/office/drawing/2014/main" id="{C39D32E9-C31F-2151-9805-5FC6291FA3C1}"/>
              </a:ext>
            </a:extLst>
          </p:cNvPr>
          <p:cNvSpPr txBox="1"/>
          <p:nvPr/>
        </p:nvSpPr>
        <p:spPr>
          <a:xfrm>
            <a:off x="4305277" y="428542"/>
            <a:ext cx="3581445" cy="707886"/>
          </a:xfrm>
          <a:prstGeom prst="rect">
            <a:avLst/>
          </a:prstGeom>
          <a:noFill/>
        </p:spPr>
        <p:txBody>
          <a:bodyPr wrap="square" rtlCol="0">
            <a:spAutoFit/>
          </a:bodyPr>
          <a:lstStyle/>
          <a:p>
            <a:r>
              <a:rPr lang="en-US" sz="4000" dirty="0">
                <a:solidFill>
                  <a:schemeClr val="bg1"/>
                </a:solidFill>
                <a:latin typeface="Oldschool Grotesk Var Heavy Air" panose="00000500000000000000" pitchFamily="2" charset="0"/>
              </a:rPr>
              <a:t>Technologies</a:t>
            </a:r>
          </a:p>
        </p:txBody>
      </p:sp>
      <p:cxnSp>
        <p:nvCxnSpPr>
          <p:cNvPr id="3" name="Straight Connector 2">
            <a:extLst>
              <a:ext uri="{FF2B5EF4-FFF2-40B4-BE49-F238E27FC236}">
                <a16:creationId xmlns:a16="http://schemas.microsoft.com/office/drawing/2014/main" id="{83BBC2DA-4CEE-E7F3-4E5D-7207900AE6CE}"/>
              </a:ext>
            </a:extLst>
          </p:cNvPr>
          <p:cNvCxnSpPr/>
          <p:nvPr/>
        </p:nvCxnSpPr>
        <p:spPr>
          <a:xfrm>
            <a:off x="6096000" y="-3049814"/>
            <a:ext cx="0" cy="29337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BC79D0A8-131C-1A8E-113A-5B765B22B93A}"/>
                  </a:ext>
                </a:extLst>
              </p:cNvPr>
              <p:cNvGraphicFramePr>
                <a:graphicFrameLocks noChangeAspect="1"/>
              </p:cNvGraphicFramePr>
              <p:nvPr>
                <p:extLst>
                  <p:ext uri="{D42A27DB-BD31-4B8C-83A1-F6EECF244321}">
                    <p14:modId xmlns:p14="http://schemas.microsoft.com/office/powerpoint/2010/main" val="122741929"/>
                  </p:ext>
                </p:extLst>
              </p:nvPr>
            </p:nvGraphicFramePr>
            <p:xfrm>
              <a:off x="688054" y="1140200"/>
              <a:ext cx="2028428" cy="5037741"/>
            </p:xfrm>
            <a:graphic>
              <a:graphicData uri="http://schemas.microsoft.com/office/drawing/2017/model3d">
                <am3d:model3d r:embed="rId2">
                  <am3d:spPr>
                    <a:xfrm>
                      <a:off x="0" y="0"/>
                      <a:ext cx="2028428" cy="5037741"/>
                    </a:xfrm>
                    <a:prstGeom prst="rect">
                      <a:avLst/>
                    </a:prstGeom>
                  </am3d:spPr>
                  <am3d:camera>
                    <am3d:pos x="0" y="0" z="52398167"/>
                    <am3d:up dx="0" dy="36000000" dz="0"/>
                    <am3d:lookAt x="0" y="0" z="0"/>
                    <am3d:perspective fov="2700000"/>
                  </am3d:camera>
                  <am3d:trans>
                    <am3d:meterPerModelUnit n="481887" d="1000000"/>
                    <am3d:preTrans dx="-637194" dy="-17999995" dz="-766105"/>
                    <am3d:scale>
                      <am3d:sx n="1000000" d="1000000"/>
                      <am3d:sy n="1000000" d="1000000"/>
                      <am3d:sz n="1000000" d="1000000"/>
                    </am3d:scale>
                    <am3d:rot ax="-511841" ay="2447218" az="-335783"/>
                    <am3d:postTrans dx="0" dy="0" dz="0"/>
                  </am3d:trans>
                  <am3d:raster rName="Office3DRenderer" rVer="16.0.8326">
                    <am3d:blip r:embed="rId3"/>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BC79D0A8-131C-1A8E-113A-5B765B22B93A}"/>
                  </a:ext>
                </a:extLst>
              </p:cNvPr>
              <p:cNvPicPr>
                <a:picLocks noGrp="1" noRot="1" noChangeAspect="1" noMove="1" noResize="1" noEditPoints="1" noAdjustHandles="1" noChangeArrowheads="1" noChangeShapeType="1" noCrop="1"/>
              </p:cNvPicPr>
              <p:nvPr/>
            </p:nvPicPr>
            <p:blipFill>
              <a:blip r:embed="rId3"/>
              <a:stretch>
                <a:fillRect/>
              </a:stretch>
            </p:blipFill>
            <p:spPr>
              <a:xfrm>
                <a:off x="688054" y="1140200"/>
                <a:ext cx="2028428" cy="5037741"/>
              </a:xfrm>
              <a:prstGeom prst="rect">
                <a:avLst/>
              </a:prstGeom>
            </p:spPr>
          </p:pic>
        </mc:Fallback>
      </mc:AlternateContent>
      <p:sp>
        <p:nvSpPr>
          <p:cNvPr id="32" name="TextBox 31">
            <a:extLst>
              <a:ext uri="{FF2B5EF4-FFF2-40B4-BE49-F238E27FC236}">
                <a16:creationId xmlns:a16="http://schemas.microsoft.com/office/drawing/2014/main" id="{FE869E93-E5DA-CD46-84F1-995604D71142}"/>
              </a:ext>
            </a:extLst>
          </p:cNvPr>
          <p:cNvSpPr txBox="1"/>
          <p:nvPr/>
        </p:nvSpPr>
        <p:spPr>
          <a:xfrm>
            <a:off x="-3785052" y="1885354"/>
            <a:ext cx="3632847" cy="3079048"/>
          </a:xfrm>
          <a:prstGeom prst="rect">
            <a:avLst/>
          </a:prstGeom>
          <a:noFill/>
        </p:spPr>
        <p:txBody>
          <a:bodyPr wrap="square" rtlCol="0">
            <a:spAutoFit/>
          </a:bodyPr>
          <a:lstStyle/>
          <a:p>
            <a:pPr algn="ctr">
              <a:lnSpc>
                <a:spcPts val="2600"/>
              </a:lnSpc>
            </a:pPr>
            <a:r>
              <a:rPr lang="en-US" dirty="0" err="1">
                <a:solidFill>
                  <a:schemeClr val="bg1"/>
                </a:solidFill>
                <a:latin typeface="Oldschool Grotesk Var Light Air" panose="00000500000000000000" pitchFamily="2" charset="0"/>
              </a:rPr>
              <a:t>Fluxo’s</a:t>
            </a:r>
            <a:r>
              <a:rPr lang="en-US" dirty="0">
                <a:solidFill>
                  <a:schemeClr val="bg1"/>
                </a:solidFill>
                <a:latin typeface="Oldschool Grotesk Var Light Air" panose="00000500000000000000" pitchFamily="2" charset="0"/>
              </a:rPr>
              <a:t> primary goal is to streamline workflow and money management tasks with a user-friendly interface. It simplifies budgeting, categorizing expenses, and handling transactions, making financial management efficient and intuitive. </a:t>
            </a:r>
          </a:p>
        </p:txBody>
      </p:sp>
      <p:sp>
        <p:nvSpPr>
          <p:cNvPr id="33" name="TextBox 32">
            <a:extLst>
              <a:ext uri="{FF2B5EF4-FFF2-40B4-BE49-F238E27FC236}">
                <a16:creationId xmlns:a16="http://schemas.microsoft.com/office/drawing/2014/main" id="{B8A60037-B701-4F48-FB01-9B666B004D47}"/>
              </a:ext>
            </a:extLst>
          </p:cNvPr>
          <p:cNvSpPr txBox="1"/>
          <p:nvPr/>
        </p:nvSpPr>
        <p:spPr>
          <a:xfrm>
            <a:off x="13066202" y="4340703"/>
            <a:ext cx="3632847" cy="1411925"/>
          </a:xfrm>
          <a:prstGeom prst="rect">
            <a:avLst/>
          </a:prstGeom>
          <a:noFill/>
        </p:spPr>
        <p:txBody>
          <a:bodyPr wrap="square" rtlCol="0">
            <a:spAutoFit/>
          </a:bodyPr>
          <a:lstStyle/>
          <a:p>
            <a:pPr algn="ctr">
              <a:lnSpc>
                <a:spcPts val="2600"/>
              </a:lnSpc>
            </a:pPr>
            <a:r>
              <a:rPr lang="en-US" dirty="0">
                <a:solidFill>
                  <a:schemeClr val="bg1"/>
                </a:solidFill>
                <a:latin typeface="Oldschool Grotesk Var Light Air" panose="00000500000000000000" pitchFamily="2" charset="0"/>
              </a:rPr>
              <a:t>Overall, </a:t>
            </a:r>
            <a:r>
              <a:rPr lang="en-US" dirty="0" err="1">
                <a:solidFill>
                  <a:schemeClr val="bg1"/>
                </a:solidFill>
                <a:latin typeface="Oldschool Grotesk Var Light Air" panose="00000500000000000000" pitchFamily="2" charset="0"/>
              </a:rPr>
              <a:t>Fluxo</a:t>
            </a:r>
            <a:r>
              <a:rPr lang="en-US" dirty="0">
                <a:solidFill>
                  <a:schemeClr val="bg1"/>
                </a:solidFill>
                <a:latin typeface="Oldschool Grotesk Var Light Air" panose="00000500000000000000" pitchFamily="2" charset="0"/>
              </a:rPr>
              <a:t> empowers users with a secure and efficient solution for effortless workflow and financial management.</a:t>
            </a:r>
          </a:p>
        </p:txBody>
      </p:sp>
      <p:pic>
        <p:nvPicPr>
          <p:cNvPr id="1026" name="Picture 2" descr="Qt (software) - Wikipedia">
            <a:extLst>
              <a:ext uri="{FF2B5EF4-FFF2-40B4-BE49-F238E27FC236}">
                <a16:creationId xmlns:a16="http://schemas.microsoft.com/office/drawing/2014/main" id="{23634AAC-1011-18A3-2D2A-57FD6528CF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81" y="2009291"/>
            <a:ext cx="1183110" cy="8518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8168F35-8FAB-3EEB-E5D3-BB4B1268D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4888" y="2009291"/>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AF367C8-A92C-BECA-1C0C-5A256477CF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215" y="2009291"/>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quot; Icon - Download for free – Iconduck">
            <a:extLst>
              <a:ext uri="{FF2B5EF4-FFF2-40B4-BE49-F238E27FC236}">
                <a16:creationId xmlns:a16="http://schemas.microsoft.com/office/drawing/2014/main" id="{C196EA90-4D2D-8705-1240-C14DF82BCF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9054" y="2009291"/>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ithub Logo - Free social media icons">
            <a:extLst>
              <a:ext uri="{FF2B5EF4-FFF2-40B4-BE49-F238E27FC236}">
                <a16:creationId xmlns:a16="http://schemas.microsoft.com/office/drawing/2014/main" id="{AEDA0613-3E0D-48C5-1523-273AB2EA1C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8680" y="3175514"/>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itHub - Benio101/cpp-logo: C++ Logo">
            <a:extLst>
              <a:ext uri="{FF2B5EF4-FFF2-40B4-BE49-F238E27FC236}">
                <a16:creationId xmlns:a16="http://schemas.microsoft.com/office/drawing/2014/main" id="{E0B2F9DA-CCC4-B7A1-AB9F-ECB25A9ABC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5643" y="3174997"/>
            <a:ext cx="756864" cy="8508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B8817348-CF00-D9B8-C02F-184BE4AE6C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8664" y="3174997"/>
            <a:ext cx="863215" cy="8508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BED939F5-793C-79D7-7B6F-D3A2B35DB1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48035" y="3174997"/>
            <a:ext cx="955291" cy="85080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76B91FD8-2B25-4212-1E8E-DEBDC9900C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22814" y="4340703"/>
            <a:ext cx="1391817" cy="85080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2E8C4220-1C24-0DD6-1223-FB345D56F16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8680" y="4340703"/>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shadcn/ui Logo PNG Vector (SVG) Free Download">
            <a:extLst>
              <a:ext uri="{FF2B5EF4-FFF2-40B4-BE49-F238E27FC236}">
                <a16:creationId xmlns:a16="http://schemas.microsoft.com/office/drawing/2014/main" id="{457104FD-6B76-E679-278F-B9B50BDF2E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70937" y="4340703"/>
            <a:ext cx="850806" cy="85080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QML">
            <a:extLst>
              <a:ext uri="{FF2B5EF4-FFF2-40B4-BE49-F238E27FC236}">
                <a16:creationId xmlns:a16="http://schemas.microsoft.com/office/drawing/2014/main" id="{9218039E-8957-7594-70C1-1CA7846B0CE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33194" y="4340703"/>
            <a:ext cx="1278170" cy="850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422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353DE-F7AE-3AF3-795C-4ADED8EB9FBD}"/>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39431C53-3DC2-7030-2AAB-9523E16BD7BA}"/>
              </a:ext>
            </a:extLst>
          </p:cNvPr>
          <p:cNvGrpSpPr/>
          <p:nvPr/>
        </p:nvGrpSpPr>
        <p:grpSpPr>
          <a:xfrm>
            <a:off x="-665369" y="-3102298"/>
            <a:ext cx="13522736" cy="13522736"/>
            <a:chOff x="602255" y="-1767315"/>
            <a:chExt cx="10987490" cy="10987490"/>
          </a:xfrm>
        </p:grpSpPr>
        <p:sp>
          <p:nvSpPr>
            <p:cNvPr id="8" name="Oval 7">
              <a:extLst>
                <a:ext uri="{FF2B5EF4-FFF2-40B4-BE49-F238E27FC236}">
                  <a16:creationId xmlns:a16="http://schemas.microsoft.com/office/drawing/2014/main" id="{67B579D1-A998-DFF2-80DC-95E3F59D2576}"/>
                </a:ext>
              </a:extLst>
            </p:cNvPr>
            <p:cNvSpPr/>
            <p:nvPr/>
          </p:nvSpPr>
          <p:spPr>
            <a:xfrm>
              <a:off x="2046254" y="-323316"/>
              <a:ext cx="8099494" cy="8099494"/>
            </a:xfrm>
            <a:prstGeom prst="ellipse">
              <a:avLst/>
            </a:prstGeom>
            <a:solidFill>
              <a:srgbClr val="3C5846"/>
            </a:soli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E108453-31FD-8232-F2E7-15E82ADB335C}"/>
                </a:ext>
              </a:extLst>
            </p:cNvPr>
            <p:cNvSpPr/>
            <p:nvPr/>
          </p:nvSpPr>
          <p:spPr>
            <a:xfrm>
              <a:off x="602255" y="-1767315"/>
              <a:ext cx="10987490" cy="10987490"/>
            </a:xfrm>
            <a:prstGeom prst="ellipse">
              <a:avLst/>
            </a:prstGeom>
            <a:gradFill flip="none" rotWithShape="1">
              <a:gsLst>
                <a:gs pos="82000">
                  <a:srgbClr val="3C5846">
                    <a:alpha val="0"/>
                  </a:srgbClr>
                </a:gs>
                <a:gs pos="25000">
                  <a:srgbClr val="3C5846"/>
                </a:gs>
              </a:gsLst>
              <a:path path="circle">
                <a:fillToRect l="50000" t="50000" r="50000" b="50000"/>
              </a:path>
              <a:tileRect/>
            </a:gra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7AFE472C-58B4-A558-B8E8-E20DD43FA0B8}"/>
              </a:ext>
            </a:extLst>
          </p:cNvPr>
          <p:cNvSpPr txBox="1"/>
          <p:nvPr/>
        </p:nvSpPr>
        <p:spPr>
          <a:xfrm>
            <a:off x="328028" y="228487"/>
            <a:ext cx="1140280" cy="400110"/>
          </a:xfrm>
          <a:prstGeom prst="rect">
            <a:avLst/>
          </a:prstGeom>
          <a:noFill/>
        </p:spPr>
        <p:txBody>
          <a:bodyPr wrap="square" rtlCol="0">
            <a:spAutoFit/>
          </a:bodyPr>
          <a:lstStyle/>
          <a:p>
            <a:r>
              <a:rPr lang="en-US" sz="2000" dirty="0" err="1">
                <a:solidFill>
                  <a:schemeClr val="bg1"/>
                </a:solidFill>
                <a:latin typeface="Oldschool Grotesk Var Extra Bol" panose="00000500000000000000" pitchFamily="2" charset="0"/>
              </a:rPr>
              <a:t>Fluxo</a:t>
            </a:r>
            <a:endParaRPr lang="en-US" sz="2000" dirty="0">
              <a:solidFill>
                <a:schemeClr val="bg1"/>
              </a:solidFill>
              <a:latin typeface="Oldschool Grotesk Var Extra Bol" panose="00000500000000000000" pitchFamily="2" charset="0"/>
            </a:endParaRPr>
          </a:p>
        </p:txBody>
      </p:sp>
      <p:sp>
        <p:nvSpPr>
          <p:cNvPr id="15" name="TextBox 14">
            <a:extLst>
              <a:ext uri="{FF2B5EF4-FFF2-40B4-BE49-F238E27FC236}">
                <a16:creationId xmlns:a16="http://schemas.microsoft.com/office/drawing/2014/main" id="{F0A467F5-D6A1-0D90-CD68-9932C7059733}"/>
              </a:ext>
            </a:extLst>
          </p:cNvPr>
          <p:cNvSpPr txBox="1"/>
          <p:nvPr/>
        </p:nvSpPr>
        <p:spPr>
          <a:xfrm>
            <a:off x="4032238" y="428542"/>
            <a:ext cx="4127522" cy="707886"/>
          </a:xfrm>
          <a:prstGeom prst="rect">
            <a:avLst/>
          </a:prstGeom>
          <a:noFill/>
        </p:spPr>
        <p:txBody>
          <a:bodyPr wrap="square" rtlCol="0">
            <a:spAutoFit/>
          </a:bodyPr>
          <a:lstStyle/>
          <a:p>
            <a:r>
              <a:rPr lang="en-US" sz="4000" dirty="0">
                <a:solidFill>
                  <a:schemeClr val="bg1"/>
                </a:solidFill>
                <a:latin typeface="Oldschool Grotesk Var Heavy Air" panose="00000500000000000000" pitchFamily="2" charset="0"/>
              </a:rPr>
              <a:t>Implementation</a:t>
            </a:r>
          </a:p>
        </p:txBody>
      </p:sp>
      <p:cxnSp>
        <p:nvCxnSpPr>
          <p:cNvPr id="3" name="Straight Connector 2">
            <a:extLst>
              <a:ext uri="{FF2B5EF4-FFF2-40B4-BE49-F238E27FC236}">
                <a16:creationId xmlns:a16="http://schemas.microsoft.com/office/drawing/2014/main" id="{A9081F78-47DF-AFEA-ADC5-F5A1E00A86B8}"/>
              </a:ext>
            </a:extLst>
          </p:cNvPr>
          <p:cNvCxnSpPr/>
          <p:nvPr/>
        </p:nvCxnSpPr>
        <p:spPr>
          <a:xfrm>
            <a:off x="6096000" y="7327900"/>
            <a:ext cx="0" cy="29337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1E48CCD8-3AA3-361D-5300-66AF022E08B3}"/>
                  </a:ext>
                </a:extLst>
              </p:cNvPr>
              <p:cNvGraphicFramePr>
                <a:graphicFrameLocks noChangeAspect="1"/>
              </p:cNvGraphicFramePr>
              <p:nvPr>
                <p:extLst>
                  <p:ext uri="{D42A27DB-BD31-4B8C-83A1-F6EECF244321}">
                    <p14:modId xmlns:p14="http://schemas.microsoft.com/office/powerpoint/2010/main" val="3071257039"/>
                  </p:ext>
                </p:extLst>
              </p:nvPr>
            </p:nvGraphicFramePr>
            <p:xfrm rot="16200000">
              <a:off x="5924172" y="1966945"/>
              <a:ext cx="343654" cy="5209149"/>
            </p:xfrm>
            <a:graphic>
              <a:graphicData uri="http://schemas.microsoft.com/office/drawing/2017/model3d">
                <am3d:model3d r:embed="rId2">
                  <am3d:spPr>
                    <a:xfrm rot="16200000">
                      <a:off x="0" y="0"/>
                      <a:ext cx="343654" cy="5209149"/>
                    </a:xfrm>
                    <a:prstGeom prst="rect">
                      <a:avLst/>
                    </a:prstGeom>
                  </am3d:spPr>
                  <am3d:camera>
                    <am3d:pos x="0" y="0" z="52398167"/>
                    <am3d:up dx="0" dy="36000000" dz="0"/>
                    <am3d:lookAt x="0" y="0" z="0"/>
                    <am3d:perspective fov="2700000"/>
                  </am3d:camera>
                  <am3d:trans>
                    <am3d:meterPerModelUnit n="481887" d="1000000"/>
                    <am3d:preTrans dx="-637194" dy="-17999995" dz="-766105"/>
                    <am3d:scale>
                      <am3d:sx n="1000000" d="1000000"/>
                      <am3d:sy n="1000000" d="1000000"/>
                      <am3d:sz n="1000000" d="1000000"/>
                    </am3d:scale>
                    <am3d:rot ay="5400000"/>
                    <am3d:postTrans dx="0" dy="0" dz="0"/>
                  </am3d:trans>
                  <am3d:raster rName="Office3DRenderer" rVer="16.0.8326">
                    <am3d:blip r:embed="rId3"/>
                  </am3d:raster>
                  <am3d:objViewport viewportSz="5418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1E48CCD8-3AA3-361D-5300-66AF022E08B3}"/>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5924172" y="1966945"/>
                <a:ext cx="343654" cy="5209149"/>
              </a:xfrm>
              <a:prstGeom prst="rect">
                <a:avLst/>
              </a:prstGeom>
            </p:spPr>
          </p:pic>
        </mc:Fallback>
      </mc:AlternateContent>
      <p:sp>
        <p:nvSpPr>
          <p:cNvPr id="2" name="TextBox 1">
            <a:extLst>
              <a:ext uri="{FF2B5EF4-FFF2-40B4-BE49-F238E27FC236}">
                <a16:creationId xmlns:a16="http://schemas.microsoft.com/office/drawing/2014/main" id="{DD7AA1F7-C215-B0D3-ED41-1E5CCAD02052}"/>
              </a:ext>
            </a:extLst>
          </p:cNvPr>
          <p:cNvSpPr txBox="1"/>
          <p:nvPr/>
        </p:nvSpPr>
        <p:spPr>
          <a:xfrm>
            <a:off x="3345543" y="1746410"/>
            <a:ext cx="5500915" cy="1931298"/>
          </a:xfrm>
          <a:prstGeom prst="rect">
            <a:avLst/>
          </a:prstGeom>
          <a:noFill/>
        </p:spPr>
        <p:txBody>
          <a:bodyPr wrap="square" rtlCol="0">
            <a:spAutoFit/>
          </a:bodyPr>
          <a:lstStyle/>
          <a:p>
            <a:pPr algn="ctr">
              <a:lnSpc>
                <a:spcPts val="2400"/>
              </a:lnSpc>
            </a:pPr>
            <a:r>
              <a:rPr lang="en-US" dirty="0">
                <a:solidFill>
                  <a:schemeClr val="bg1"/>
                </a:solidFill>
                <a:latin typeface="Oldschool Grotesk Var Light Air" panose="00000500000000000000" pitchFamily="2" charset="0"/>
              </a:rPr>
              <a:t>Implementing </a:t>
            </a:r>
            <a:r>
              <a:rPr lang="en-US" dirty="0" err="1">
                <a:solidFill>
                  <a:schemeClr val="bg1"/>
                </a:solidFill>
                <a:latin typeface="Oldschool Grotesk Var Light Air" panose="00000500000000000000" pitchFamily="2" charset="0"/>
              </a:rPr>
              <a:t>Fluxo</a:t>
            </a:r>
            <a:r>
              <a:rPr lang="en-US" dirty="0">
                <a:solidFill>
                  <a:schemeClr val="bg1"/>
                </a:solidFill>
                <a:latin typeface="Oldschool Grotesk Var Light Air" panose="00000500000000000000" pitchFamily="2" charset="0"/>
              </a:rPr>
              <a:t> involves integrating it into your existing workflow and financial management systems to streamline operations. Set up user accounts with tailored permissions to maintain data security, while providing users with easy access to budgeting, categorization, and transaction tools.</a:t>
            </a:r>
          </a:p>
        </p:txBody>
      </p:sp>
      <p:sp>
        <p:nvSpPr>
          <p:cNvPr id="4" name="Oval 3">
            <a:extLst>
              <a:ext uri="{FF2B5EF4-FFF2-40B4-BE49-F238E27FC236}">
                <a16:creationId xmlns:a16="http://schemas.microsoft.com/office/drawing/2014/main" id="{E3DE1A1D-D976-1D43-3643-8FA4A0884090}"/>
              </a:ext>
            </a:extLst>
          </p:cNvPr>
          <p:cNvSpPr/>
          <p:nvPr/>
        </p:nvSpPr>
        <p:spPr>
          <a:xfrm>
            <a:off x="5346413" y="2679413"/>
            <a:ext cx="1499174" cy="1499174"/>
          </a:xfrm>
          <a:prstGeom prst="ellipse">
            <a:avLst/>
          </a:prstGeom>
          <a:no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604E5B9-2E00-FBD9-1BC2-4EDA01A171D8}"/>
              </a:ext>
            </a:extLst>
          </p:cNvPr>
          <p:cNvSpPr/>
          <p:nvPr/>
        </p:nvSpPr>
        <p:spPr>
          <a:xfrm>
            <a:off x="5536119" y="2869119"/>
            <a:ext cx="1119762" cy="1119762"/>
          </a:xfrm>
          <a:prstGeom prst="ellipse">
            <a:avLst/>
          </a:prstGeom>
          <a:noFill/>
          <a:ln>
            <a:noFill/>
          </a:ln>
          <a:effectLst>
            <a:outerShdw blurRad="1206500" sx="94000" sy="94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1C76771-2346-C16C-7C7D-EE36926019CF}"/>
              </a:ext>
            </a:extLst>
          </p:cNvPr>
          <p:cNvSpPr/>
          <p:nvPr/>
        </p:nvSpPr>
        <p:spPr>
          <a:xfrm>
            <a:off x="3664303" y="997303"/>
            <a:ext cx="4863394" cy="4863394"/>
          </a:xfrm>
          <a:prstGeom prst="ellipse">
            <a:avLst/>
          </a:prstGeom>
          <a:noFill/>
          <a:ln>
            <a:noFill/>
          </a:ln>
          <a:effectLst>
            <a:outerShdw blurRad="1206500" sx="94000" sy="94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410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D0C0EDF-23F4-6BE5-9ABC-EC7F8FFD9F6B}"/>
              </a:ext>
            </a:extLst>
          </p:cNvPr>
          <p:cNvSpPr/>
          <p:nvPr/>
        </p:nvSpPr>
        <p:spPr>
          <a:xfrm>
            <a:off x="-1526459" y="-4193459"/>
            <a:ext cx="15244917" cy="15244917"/>
          </a:xfrm>
          <a:prstGeom prst="ellipse">
            <a:avLst/>
          </a:prstGeom>
          <a:solidFill>
            <a:srgbClr val="3C58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E634827-14FA-D18D-27F5-E4FE953D2545}"/>
              </a:ext>
            </a:extLst>
          </p:cNvPr>
          <p:cNvSpPr/>
          <p:nvPr/>
        </p:nvSpPr>
        <p:spPr>
          <a:xfrm>
            <a:off x="476864" y="-2190136"/>
            <a:ext cx="11238271" cy="11238271"/>
          </a:xfrm>
          <a:prstGeom prst="ellipse">
            <a:avLst/>
          </a:prstGeom>
          <a:solidFill>
            <a:srgbClr val="3C5846"/>
          </a:solidFill>
          <a:ln>
            <a:noFill/>
          </a:ln>
          <a:effectLst>
            <a:outerShdw blurRad="1206500" sx="94000" sy="94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94A8CDC-D37D-F589-6A0E-7B3553E96E73}"/>
              </a:ext>
            </a:extLst>
          </p:cNvPr>
          <p:cNvGrpSpPr/>
          <p:nvPr/>
        </p:nvGrpSpPr>
        <p:grpSpPr>
          <a:xfrm>
            <a:off x="-3129965" y="-5796965"/>
            <a:ext cx="18451924" cy="18451924"/>
            <a:chOff x="602255" y="-1767315"/>
            <a:chExt cx="10987490" cy="10987490"/>
          </a:xfrm>
        </p:grpSpPr>
        <p:sp>
          <p:nvSpPr>
            <p:cNvPr id="15" name="Oval 14">
              <a:extLst>
                <a:ext uri="{FF2B5EF4-FFF2-40B4-BE49-F238E27FC236}">
                  <a16:creationId xmlns:a16="http://schemas.microsoft.com/office/drawing/2014/main" id="{F4BB2116-0974-B313-37D4-B6B045636246}"/>
                </a:ext>
              </a:extLst>
            </p:cNvPr>
            <p:cNvSpPr/>
            <p:nvPr/>
          </p:nvSpPr>
          <p:spPr>
            <a:xfrm>
              <a:off x="2046254" y="-323316"/>
              <a:ext cx="8099494" cy="8099494"/>
            </a:xfrm>
            <a:prstGeom prst="ellipse">
              <a:avLst/>
            </a:prstGeom>
            <a:solidFill>
              <a:srgbClr val="3C5846"/>
            </a:soli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38CE6CD-9ECC-1C6C-4FD9-9D08CD5BAEBC}"/>
                </a:ext>
              </a:extLst>
            </p:cNvPr>
            <p:cNvSpPr/>
            <p:nvPr/>
          </p:nvSpPr>
          <p:spPr>
            <a:xfrm>
              <a:off x="602255" y="-1767315"/>
              <a:ext cx="10987490" cy="10987490"/>
            </a:xfrm>
            <a:prstGeom prst="ellipse">
              <a:avLst/>
            </a:prstGeom>
            <a:gradFill flip="none" rotWithShape="1">
              <a:gsLst>
                <a:gs pos="82000">
                  <a:srgbClr val="3C5846">
                    <a:alpha val="0"/>
                  </a:srgbClr>
                </a:gs>
                <a:gs pos="25000">
                  <a:srgbClr val="3C5846"/>
                </a:gs>
              </a:gsLst>
              <a:path path="circle">
                <a:fillToRect l="50000" t="50000" r="50000" b="50000"/>
              </a:path>
              <a:tileRect/>
            </a:gradFill>
            <a:ln w="60325" cmpd="dbl">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5">
            <a:extLst>
              <a:ext uri="{FF2B5EF4-FFF2-40B4-BE49-F238E27FC236}">
                <a16:creationId xmlns:a16="http://schemas.microsoft.com/office/drawing/2014/main" id="{822A41F5-0A87-35F9-DC88-44A42AC7C7EF}"/>
              </a:ext>
            </a:extLst>
          </p:cNvPr>
          <p:cNvSpPr/>
          <p:nvPr/>
        </p:nvSpPr>
        <p:spPr>
          <a:xfrm>
            <a:off x="1747991" y="-919009"/>
            <a:ext cx="8696017" cy="8696017"/>
          </a:xfrm>
          <a:prstGeom prst="ellipse">
            <a:avLst/>
          </a:prstGeom>
          <a:solidFill>
            <a:srgbClr val="3C5846"/>
          </a:solidFill>
          <a:ln>
            <a:noFill/>
          </a:ln>
          <a:effectLst>
            <a:outerShdw blurRad="1206500" sx="94000" sy="94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CD834A2-E352-27F5-1037-D4548015FF89}"/>
              </a:ext>
            </a:extLst>
          </p:cNvPr>
          <p:cNvSpPr/>
          <p:nvPr/>
        </p:nvSpPr>
        <p:spPr>
          <a:xfrm>
            <a:off x="2607544" y="-59456"/>
            <a:ext cx="6976909" cy="6976909"/>
          </a:xfrm>
          <a:prstGeom prst="ellipse">
            <a:avLst/>
          </a:prstGeom>
          <a:solidFill>
            <a:srgbClr val="3C5846"/>
          </a:solidFill>
          <a:ln>
            <a:noFill/>
          </a:ln>
          <a:effectLst>
            <a:outerShdw blurRad="1206500" sx="94000" sy="94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51603DD-B4FC-6472-3665-4EC4437D264B}"/>
              </a:ext>
            </a:extLst>
          </p:cNvPr>
          <p:cNvSpPr/>
          <p:nvPr/>
        </p:nvSpPr>
        <p:spPr>
          <a:xfrm>
            <a:off x="3390325" y="723325"/>
            <a:ext cx="5411349" cy="5411349"/>
          </a:xfrm>
          <a:prstGeom prst="ellipse">
            <a:avLst/>
          </a:prstGeom>
          <a:solidFill>
            <a:srgbClr val="304437"/>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8DEAA4A-B15F-C17E-AB1D-D3E9C756D5B4}"/>
              </a:ext>
            </a:extLst>
          </p:cNvPr>
          <p:cNvSpPr/>
          <p:nvPr/>
        </p:nvSpPr>
        <p:spPr>
          <a:xfrm>
            <a:off x="4366638" y="1699638"/>
            <a:ext cx="3458724" cy="3458724"/>
          </a:xfrm>
          <a:prstGeom prst="ellipse">
            <a:avLst/>
          </a:prstGeom>
          <a:solidFill>
            <a:srgbClr val="3C5846"/>
          </a:solidFill>
          <a:ln>
            <a:noFill/>
          </a:ln>
          <a:effectLst>
            <a:outerShdw blurRad="1206500" sx="94000" sy="94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B5E1639-B043-846B-0531-7256D8F43C54}"/>
              </a:ext>
            </a:extLst>
          </p:cNvPr>
          <p:cNvSpPr txBox="1"/>
          <p:nvPr/>
        </p:nvSpPr>
        <p:spPr>
          <a:xfrm>
            <a:off x="4700281" y="2767278"/>
            <a:ext cx="2791433" cy="1323439"/>
          </a:xfrm>
          <a:prstGeom prst="rect">
            <a:avLst/>
          </a:prstGeom>
          <a:noFill/>
        </p:spPr>
        <p:txBody>
          <a:bodyPr wrap="square" rtlCol="0">
            <a:spAutoFit/>
          </a:bodyPr>
          <a:lstStyle/>
          <a:p>
            <a:r>
              <a:rPr lang="en-US" sz="8000" dirty="0" err="1">
                <a:ln>
                  <a:solidFill>
                    <a:schemeClr val="bg1">
                      <a:lumMod val="65000"/>
                    </a:schemeClr>
                  </a:solidFill>
                </a:ln>
                <a:noFill/>
                <a:latin typeface="Oldschool Grotesk Var Extra Bol" panose="00000500000000000000" pitchFamily="2" charset="0"/>
              </a:rPr>
              <a:t>Fluxo</a:t>
            </a:r>
            <a:endParaRPr lang="en-US" sz="8000" dirty="0">
              <a:ln>
                <a:solidFill>
                  <a:schemeClr val="bg1">
                    <a:lumMod val="65000"/>
                  </a:schemeClr>
                </a:solidFill>
              </a:ln>
              <a:noFill/>
              <a:latin typeface="Oldschool Grotesk Var Extra Bol" panose="00000500000000000000" pitchFamily="2" charset="0"/>
            </a:endParaRPr>
          </a:p>
        </p:txBody>
      </p:sp>
      <p:sp>
        <p:nvSpPr>
          <p:cNvPr id="13" name="Oval 12">
            <a:extLst>
              <a:ext uri="{FF2B5EF4-FFF2-40B4-BE49-F238E27FC236}">
                <a16:creationId xmlns:a16="http://schemas.microsoft.com/office/drawing/2014/main" id="{25CD9637-5D3E-62D7-A546-9F512958C894}"/>
              </a:ext>
            </a:extLst>
          </p:cNvPr>
          <p:cNvSpPr/>
          <p:nvPr/>
        </p:nvSpPr>
        <p:spPr>
          <a:xfrm>
            <a:off x="3798631" y="1131631"/>
            <a:ext cx="4594737" cy="4594737"/>
          </a:xfrm>
          <a:prstGeom prst="ellipse">
            <a:avLst/>
          </a:prstGeom>
          <a:noFill/>
          <a:ln w="76200">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429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AB32D-BEA4-A793-D873-1E7AF21A273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1227727-5328-FF11-711F-F27C6EB0029B}"/>
              </a:ext>
            </a:extLst>
          </p:cNvPr>
          <p:cNvSpPr/>
          <p:nvPr/>
        </p:nvSpPr>
        <p:spPr>
          <a:xfrm>
            <a:off x="1747991" y="-919009"/>
            <a:ext cx="8696017" cy="8696017"/>
          </a:xfrm>
          <a:prstGeom prst="ellipse">
            <a:avLst/>
          </a:prstGeom>
          <a:solidFill>
            <a:srgbClr val="304437"/>
          </a:solidFill>
          <a:ln>
            <a:noFill/>
          </a:ln>
          <a:effectLst>
            <a:outerShdw blurRad="1206500" sx="94000" sy="94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B325C94-4487-A004-3AB7-6C71C9BCE2E3}"/>
              </a:ext>
            </a:extLst>
          </p:cNvPr>
          <p:cNvSpPr/>
          <p:nvPr/>
        </p:nvSpPr>
        <p:spPr>
          <a:xfrm>
            <a:off x="-1526459" y="-4193459"/>
            <a:ext cx="15244917" cy="15244917"/>
          </a:xfrm>
          <a:prstGeom prst="ellipse">
            <a:avLst/>
          </a:prstGeom>
          <a:solidFill>
            <a:srgbClr val="3044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25AB988-1B81-A664-FB22-7427A365F983}"/>
              </a:ext>
            </a:extLst>
          </p:cNvPr>
          <p:cNvSpPr/>
          <p:nvPr/>
        </p:nvSpPr>
        <p:spPr>
          <a:xfrm>
            <a:off x="-1142850" y="-3809850"/>
            <a:ext cx="14477693" cy="14477693"/>
          </a:xfrm>
          <a:prstGeom prst="ellipse">
            <a:avLst/>
          </a:prstGeom>
          <a:solidFill>
            <a:srgbClr val="304437"/>
          </a:solidFill>
          <a:ln>
            <a:noFill/>
          </a:ln>
          <a:effectLst>
            <a:outerShdw blurRad="1206500" sx="94000" sy="94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81D8ADF-0454-9B56-A452-205A9D408C2D}"/>
              </a:ext>
            </a:extLst>
          </p:cNvPr>
          <p:cNvSpPr/>
          <p:nvPr/>
        </p:nvSpPr>
        <p:spPr>
          <a:xfrm>
            <a:off x="909349" y="-1757651"/>
            <a:ext cx="10373302" cy="10373302"/>
          </a:xfrm>
          <a:prstGeom prst="ellipse">
            <a:avLst/>
          </a:prstGeom>
          <a:solidFill>
            <a:srgbClr val="304437"/>
          </a:solidFill>
          <a:ln>
            <a:noFill/>
          </a:ln>
          <a:effectLst>
            <a:outerShdw blurRad="1206500" sx="94000" sy="94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azl">
            <a:extLst>
              <a:ext uri="{FF2B5EF4-FFF2-40B4-BE49-F238E27FC236}">
                <a16:creationId xmlns:a16="http://schemas.microsoft.com/office/drawing/2014/main" id="{3FDF3A13-66E2-EEFD-BCCE-AFCF36AC4F57}"/>
              </a:ext>
            </a:extLst>
          </p:cNvPr>
          <p:cNvSpPr/>
          <p:nvPr/>
        </p:nvSpPr>
        <p:spPr>
          <a:xfrm rot="18007520">
            <a:off x="2933412" y="266412"/>
            <a:ext cx="6325175" cy="6325175"/>
          </a:xfrm>
          <a:prstGeom prst="ellipse">
            <a:avLst/>
          </a:prstGeom>
          <a:solidFill>
            <a:srgbClr val="3C5846"/>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B8A245C-0911-8576-52CA-99F799144756}"/>
              </a:ext>
            </a:extLst>
          </p:cNvPr>
          <p:cNvSpPr/>
          <p:nvPr/>
        </p:nvSpPr>
        <p:spPr>
          <a:xfrm>
            <a:off x="4366638" y="1699638"/>
            <a:ext cx="3458724" cy="3458724"/>
          </a:xfrm>
          <a:prstGeom prst="ellipse">
            <a:avLst/>
          </a:prstGeom>
          <a:solidFill>
            <a:srgbClr val="304437"/>
          </a:solidFill>
          <a:ln>
            <a:noFill/>
          </a:ln>
          <a:effectLst>
            <a:outerShdw blurRad="1206500" sx="94000" sy="94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C8D609E-D2D3-7373-5996-C0F896EA758A}"/>
              </a:ext>
            </a:extLst>
          </p:cNvPr>
          <p:cNvSpPr txBox="1"/>
          <p:nvPr/>
        </p:nvSpPr>
        <p:spPr>
          <a:xfrm>
            <a:off x="4700281" y="2767278"/>
            <a:ext cx="2791433" cy="1323439"/>
          </a:xfrm>
          <a:prstGeom prst="rect">
            <a:avLst/>
          </a:prstGeom>
          <a:noFill/>
        </p:spPr>
        <p:txBody>
          <a:bodyPr wrap="square" rtlCol="0">
            <a:spAutoFit/>
          </a:bodyPr>
          <a:lstStyle/>
          <a:p>
            <a:r>
              <a:rPr lang="en-US" sz="8000" dirty="0" err="1">
                <a:ln>
                  <a:solidFill>
                    <a:schemeClr val="bg1"/>
                  </a:solidFill>
                </a:ln>
                <a:noFill/>
                <a:latin typeface="Oldschool Grotesk Var Extra Bol" panose="00000500000000000000" pitchFamily="2" charset="0"/>
              </a:rPr>
              <a:t>Fluxo</a:t>
            </a:r>
            <a:endParaRPr lang="en-US" sz="8000" dirty="0">
              <a:ln>
                <a:solidFill>
                  <a:schemeClr val="bg1"/>
                </a:solidFill>
              </a:ln>
              <a:noFill/>
              <a:latin typeface="Oldschool Grotesk Var Extra Bol" panose="00000500000000000000" pitchFamily="2" charset="0"/>
            </a:endParaRPr>
          </a:p>
        </p:txBody>
      </p:sp>
      <p:sp>
        <p:nvSpPr>
          <p:cNvPr id="3" name="Oval 2">
            <a:extLst>
              <a:ext uri="{FF2B5EF4-FFF2-40B4-BE49-F238E27FC236}">
                <a16:creationId xmlns:a16="http://schemas.microsoft.com/office/drawing/2014/main" id="{2AB1D20F-ED10-63BD-3C2A-5984299D60DD}"/>
              </a:ext>
            </a:extLst>
          </p:cNvPr>
          <p:cNvSpPr/>
          <p:nvPr/>
        </p:nvSpPr>
        <p:spPr>
          <a:xfrm rot="16200000">
            <a:off x="3798631" y="1131631"/>
            <a:ext cx="4594737" cy="4594737"/>
          </a:xfrm>
          <a:prstGeom prst="ellipse">
            <a:avLst/>
          </a:prstGeom>
          <a:noFill/>
          <a:ln w="76200">
            <a:solidFill>
              <a:srgbClr val="304437"/>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49186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294</TotalTime>
  <Words>365</Words>
  <Application>Microsoft Office PowerPoint</Application>
  <PresentationFormat>Widescreen</PresentationFormat>
  <Paragraphs>90</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Aptos</vt:lpstr>
      <vt:lpstr>Aptos Display</vt:lpstr>
      <vt:lpstr>Arial</vt:lpstr>
      <vt:lpstr>Oldschool Grotesk Var Extra Bol</vt:lpstr>
      <vt:lpstr>Oldschool Grotesk Var Heavy Air</vt:lpstr>
      <vt:lpstr>Oldschool Grotesk Var Light Air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Iva Iva</dc:creator>
  <cp:lastModifiedBy>Iva Iva</cp:lastModifiedBy>
  <cp:revision>3</cp:revision>
  <dcterms:created xsi:type="dcterms:W3CDTF">2024-11-03T17:54:38Z</dcterms:created>
  <dcterms:modified xsi:type="dcterms:W3CDTF">2024-11-04T14:55:06Z</dcterms:modified>
</cp:coreProperties>
</file>